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2"/>
  </p:notesMasterIdLst>
  <p:sldIdLst>
    <p:sldId id="256" r:id="rId2"/>
    <p:sldId id="263" r:id="rId3"/>
    <p:sldId id="264" r:id="rId4"/>
    <p:sldId id="258" r:id="rId5"/>
    <p:sldId id="259" r:id="rId6"/>
    <p:sldId id="260" r:id="rId7"/>
    <p:sldId id="261" r:id="rId8"/>
    <p:sldId id="262" r:id="rId9"/>
    <p:sldId id="265" r:id="rId10"/>
    <p:sldId id="266" r:id="rId11"/>
    <p:sldId id="267" r:id="rId12"/>
    <p:sldId id="268" r:id="rId13"/>
    <p:sldId id="269" r:id="rId14"/>
    <p:sldId id="270" r:id="rId15"/>
    <p:sldId id="271" r:id="rId16"/>
    <p:sldId id="272" r:id="rId17"/>
    <p:sldId id="273" r:id="rId18"/>
    <p:sldId id="274" r:id="rId19"/>
    <p:sldId id="275" r:id="rId20"/>
    <p:sldId id="277" r:id="rId2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3" autoAdjust="0"/>
    <p:restoredTop sz="94705" autoAdjust="0"/>
  </p:normalViewPr>
  <p:slideViewPr>
    <p:cSldViewPr>
      <p:cViewPr>
        <p:scale>
          <a:sx n="118" d="100"/>
          <a:sy n="118" d="100"/>
        </p:scale>
        <p:origin x="-1422"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F03AA4-E01D-429C-9878-956DCE139AD9}" type="datetimeFigureOut">
              <a:rPr lang="it-IT" smtClean="0"/>
              <a:t>24/11/2016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A3618F-E867-4F78-B94B-AB6B9AB96053}" type="slidenum">
              <a:rPr lang="it-IT" smtClean="0"/>
              <a:t>‹N›</a:t>
            </a:fld>
            <a:endParaRPr lang="it-IT"/>
          </a:p>
        </p:txBody>
      </p:sp>
    </p:spTree>
    <p:extLst>
      <p:ext uri="{BB962C8B-B14F-4D97-AF65-F5344CB8AC3E}">
        <p14:creationId xmlns:p14="http://schemas.microsoft.com/office/powerpoint/2010/main" val="321251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9" name="Sottotitolo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Titolo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it-IT" smtClean="0"/>
              <a:t>Fare clic per modificare lo stile del titolo</a:t>
            </a:r>
            <a:endParaRPr kumimoji="0" lang="en-US"/>
          </a:p>
        </p:txBody>
      </p:sp>
      <p:cxnSp>
        <p:nvCxnSpPr>
          <p:cNvPr id="8" name="Connettore 1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Segnaposto data 14"/>
          <p:cNvSpPr>
            <a:spLocks noGrp="1"/>
          </p:cNvSpPr>
          <p:nvPr>
            <p:ph type="dt" sz="half" idx="10"/>
          </p:nvPr>
        </p:nvSpPr>
        <p:spPr/>
        <p:txBody>
          <a:bodyPr/>
          <a:lstStyle/>
          <a:p>
            <a:fld id="{FD7C7BF0-E1E1-46BA-9787-0DDBD99C32F7}" type="datetimeFigureOut">
              <a:rPr lang="it-IT" smtClean="0"/>
              <a:pPr/>
              <a:t>24/11/2016</a:t>
            </a:fld>
            <a:endParaRPr lang="it-IT"/>
          </a:p>
        </p:txBody>
      </p:sp>
      <p:sp>
        <p:nvSpPr>
          <p:cNvPr id="16" name="Segnaposto numero diapositiva 15"/>
          <p:cNvSpPr>
            <a:spLocks noGrp="1"/>
          </p:cNvSpPr>
          <p:nvPr>
            <p:ph type="sldNum" sz="quarter" idx="11"/>
          </p:nvPr>
        </p:nvSpPr>
        <p:spPr/>
        <p:txBody>
          <a:bodyPr/>
          <a:lstStyle/>
          <a:p>
            <a:fld id="{0E9CCB72-3352-4AF1-9B54-13F6D52BBF45}" type="slidenum">
              <a:rPr lang="it-IT" smtClean="0"/>
              <a:pPr/>
              <a:t>‹N›</a:t>
            </a:fld>
            <a:endParaRPr lang="it-IT"/>
          </a:p>
        </p:txBody>
      </p:sp>
      <p:sp>
        <p:nvSpPr>
          <p:cNvPr id="17" name="Segnaposto piè di pagina 16"/>
          <p:cNvSpPr>
            <a:spLocks noGrp="1"/>
          </p:cNvSpPr>
          <p:nvPr>
            <p:ph type="ftr" sz="quarter" idx="12"/>
          </p:nvPr>
        </p:nvSpPr>
        <p:spPr/>
        <p:txBody>
          <a:bodyPr/>
          <a:lstStyle/>
          <a:p>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FD7C7BF0-E1E1-46BA-9787-0DDBD99C32F7}" type="datetimeFigureOut">
              <a:rPr lang="it-IT" smtClean="0"/>
              <a:pPr/>
              <a:t>24/11/2016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E9CCB72-3352-4AF1-9B54-13F6D52BBF45}"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FD7C7BF0-E1E1-46BA-9787-0DDBD99C32F7}" type="datetimeFigureOut">
              <a:rPr lang="it-IT" smtClean="0"/>
              <a:pPr/>
              <a:t>24/11/2016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E9CCB72-3352-4AF1-9B54-13F6D52BBF45}"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9" name="Segnaposto contenuto 8"/>
          <p:cNvSpPr>
            <a:spLocks noGrp="1"/>
          </p:cNvSpPr>
          <p:nvPr>
            <p:ph idx="1"/>
          </p:nvPr>
        </p:nvSpPr>
        <p:spPr>
          <a:xfrm>
            <a:off x="457200" y="1524000"/>
            <a:ext cx="8229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4" name="Segnaposto data 13"/>
          <p:cNvSpPr>
            <a:spLocks noGrp="1"/>
          </p:cNvSpPr>
          <p:nvPr>
            <p:ph type="dt" sz="half" idx="14"/>
          </p:nvPr>
        </p:nvSpPr>
        <p:spPr/>
        <p:txBody>
          <a:bodyPr/>
          <a:lstStyle/>
          <a:p>
            <a:fld id="{FD7C7BF0-E1E1-46BA-9787-0DDBD99C32F7}" type="datetimeFigureOut">
              <a:rPr lang="it-IT" smtClean="0"/>
              <a:pPr/>
              <a:t>24/11/2016</a:t>
            </a:fld>
            <a:endParaRPr lang="it-IT"/>
          </a:p>
        </p:txBody>
      </p:sp>
      <p:sp>
        <p:nvSpPr>
          <p:cNvPr id="15" name="Segnaposto numero diapositiva 14"/>
          <p:cNvSpPr>
            <a:spLocks noGrp="1"/>
          </p:cNvSpPr>
          <p:nvPr>
            <p:ph type="sldNum" sz="quarter" idx="15"/>
          </p:nvPr>
        </p:nvSpPr>
        <p:spPr/>
        <p:txBody>
          <a:bodyPr/>
          <a:lstStyle>
            <a:lvl1pPr algn="ctr">
              <a:defRPr/>
            </a:lvl1pPr>
          </a:lstStyle>
          <a:p>
            <a:fld id="{0E9CCB72-3352-4AF1-9B54-13F6D52BBF45}" type="slidenum">
              <a:rPr lang="it-IT" smtClean="0"/>
              <a:pPr/>
              <a:t>‹N›</a:t>
            </a:fld>
            <a:endParaRPr lang="it-IT"/>
          </a:p>
        </p:txBody>
      </p:sp>
      <p:sp>
        <p:nvSpPr>
          <p:cNvPr id="16" name="Segnaposto piè di pagina 15"/>
          <p:cNvSpPr>
            <a:spLocks noGrp="1"/>
          </p:cNvSpPr>
          <p:nvPr>
            <p:ph type="ftr" sz="quarter" idx="16"/>
          </p:nvPr>
        </p:nvSpPr>
        <p:spPr/>
        <p:txBody>
          <a:bodyPr/>
          <a:lstStyle/>
          <a:p>
            <a:endParaRPr lang="it-IT"/>
          </a:p>
        </p:txBody>
      </p:sp>
      <p:sp>
        <p:nvSpPr>
          <p:cNvPr id="17" name="Titolo 16"/>
          <p:cNvSpPr>
            <a:spLocks noGrp="1"/>
          </p:cNvSpPr>
          <p:nvPr>
            <p:ph type="title"/>
          </p:nvPr>
        </p:nvSpPr>
        <p:spPr/>
        <p:txBody>
          <a:bodyPr rtlCol="0" anchor="b" anchorCtr="0"/>
          <a:lstStyle/>
          <a:p>
            <a:r>
              <a:rPr kumimoji="0" lang="it-IT" smtClean="0"/>
              <a:t>Fare clic per modificare lo stile del titolo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fld id="{FD7C7BF0-E1E1-46BA-9787-0DDBD99C32F7}" type="datetimeFigureOut">
              <a:rPr lang="it-IT" smtClean="0"/>
              <a:pPr/>
              <a:t>24/11/2016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0E9CCB72-3352-4AF1-9B54-13F6D52BBF45}" type="slidenum">
              <a:rPr lang="it-IT" smtClean="0"/>
              <a:pPr/>
              <a:t>‹N›</a:t>
            </a:fld>
            <a:endParaRPr lang="it-IT"/>
          </a:p>
        </p:txBody>
      </p:sp>
      <p:sp>
        <p:nvSpPr>
          <p:cNvPr id="2" name="Titolo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cxnSp>
        <p:nvCxnSpPr>
          <p:cNvPr id="7" name="Connettore 1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5" name="Segnaposto data 4"/>
          <p:cNvSpPr>
            <a:spLocks noGrp="1"/>
          </p:cNvSpPr>
          <p:nvPr>
            <p:ph type="dt" sz="half" idx="10"/>
          </p:nvPr>
        </p:nvSpPr>
        <p:spPr/>
        <p:txBody>
          <a:bodyPr/>
          <a:lstStyle/>
          <a:p>
            <a:fld id="{FD7C7BF0-E1E1-46BA-9787-0DDBD99C32F7}" type="datetimeFigureOut">
              <a:rPr lang="it-IT" smtClean="0"/>
              <a:pPr/>
              <a:t>24/11/2016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0E9CCB72-3352-4AF1-9B54-13F6D52BBF45}" type="slidenum">
              <a:rPr lang="it-IT" smtClean="0"/>
              <a:pPr/>
              <a:t>‹N›</a:t>
            </a:fld>
            <a:endParaRPr lang="it-IT"/>
          </a:p>
        </p:txBody>
      </p:sp>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11" name="Segnaposto contenuto 10"/>
          <p:cNvSpPr>
            <a:spLocks noGrp="1"/>
          </p:cNvSpPr>
          <p:nvPr>
            <p:ph sz="half" idx="1"/>
          </p:nvPr>
        </p:nvSpPr>
        <p:spPr>
          <a:xfrm>
            <a:off x="457200" y="1524000"/>
            <a:ext cx="4059936"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524000"/>
            <a:ext cx="4059936"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9" name="Segnaposto numero diapositiva 8"/>
          <p:cNvSpPr>
            <a:spLocks noGrp="1"/>
          </p:cNvSpPr>
          <p:nvPr>
            <p:ph type="sldNum" sz="quarter" idx="12"/>
          </p:nvPr>
        </p:nvSpPr>
        <p:spPr/>
        <p:txBody>
          <a:bodyPr/>
          <a:lstStyle/>
          <a:p>
            <a:fld id="{0E9CCB72-3352-4AF1-9B54-13F6D52BBF45}" type="slidenum">
              <a:rPr lang="it-IT" smtClean="0"/>
              <a:pPr/>
              <a:t>‹N›</a:t>
            </a:fld>
            <a:endParaRPr lang="it-IT"/>
          </a:p>
        </p:txBody>
      </p:sp>
      <p:sp>
        <p:nvSpPr>
          <p:cNvPr id="8" name="Segnaposto piè di pagina 7"/>
          <p:cNvSpPr>
            <a:spLocks noGrp="1"/>
          </p:cNvSpPr>
          <p:nvPr>
            <p:ph type="ftr" sz="quarter" idx="11"/>
          </p:nvPr>
        </p:nvSpPr>
        <p:spPr/>
        <p:txBody>
          <a:bodyPr/>
          <a:lstStyle/>
          <a:p>
            <a:endParaRPr lang="it-IT"/>
          </a:p>
        </p:txBody>
      </p:sp>
      <p:sp>
        <p:nvSpPr>
          <p:cNvPr id="7" name="Segnaposto data 6"/>
          <p:cNvSpPr>
            <a:spLocks noGrp="1"/>
          </p:cNvSpPr>
          <p:nvPr>
            <p:ph type="dt" sz="half" idx="10"/>
          </p:nvPr>
        </p:nvSpPr>
        <p:spPr/>
        <p:txBody>
          <a:bodyPr/>
          <a:lstStyle/>
          <a:p>
            <a:fld id="{FD7C7BF0-E1E1-46BA-9787-0DDBD99C32F7}" type="datetimeFigureOut">
              <a:rPr lang="it-IT" smtClean="0"/>
              <a:pPr/>
              <a:t>24/11/2016</a:t>
            </a:fld>
            <a:endParaRPr lang="it-IT"/>
          </a:p>
        </p:txBody>
      </p:sp>
      <p:sp>
        <p:nvSpPr>
          <p:cNvPr id="3" name="Segnaposto testo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32" name="Segnaposto contenuto 31"/>
          <p:cNvSpPr>
            <a:spLocks noGrp="1"/>
          </p:cNvSpPr>
          <p:nvPr>
            <p:ph sz="half" idx="2"/>
          </p:nvPr>
        </p:nvSpPr>
        <p:spPr>
          <a:xfrm>
            <a:off x="457200" y="2201896"/>
            <a:ext cx="4038600" cy="391363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4" name="Segnaposto contenuto 33"/>
          <p:cNvSpPr>
            <a:spLocks noGrp="1"/>
          </p:cNvSpPr>
          <p:nvPr>
            <p:ph sz="quarter" idx="4"/>
          </p:nvPr>
        </p:nvSpPr>
        <p:spPr>
          <a:xfrm>
            <a:off x="4649788" y="2201896"/>
            <a:ext cx="4038600" cy="391363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 name="Titolo 1"/>
          <p:cNvSpPr>
            <a:spLocks noGrp="1"/>
          </p:cNvSpPr>
          <p:nvPr>
            <p:ph type="title"/>
          </p:nvPr>
        </p:nvSpPr>
        <p:spPr>
          <a:xfrm>
            <a:off x="457200" y="155448"/>
            <a:ext cx="8229600" cy="1143000"/>
          </a:xfrm>
        </p:spPr>
        <p:txBody>
          <a:bodyPr anchor="b" anchorCtr="0"/>
          <a:lstStyle>
            <a:lvl1pPr>
              <a:defRPr/>
            </a:lvl1pPr>
          </a:lstStyle>
          <a:p>
            <a:r>
              <a:rPr kumimoji="0" lang="it-IT" smtClean="0"/>
              <a:t>Fare clic per modificare lo stile del titolo</a:t>
            </a:r>
            <a:endParaRPr kumimoji="0" lang="en-US"/>
          </a:p>
        </p:txBody>
      </p:sp>
      <p:sp>
        <p:nvSpPr>
          <p:cNvPr id="12" name="Segnaposto testo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cxnSp>
        <p:nvCxnSpPr>
          <p:cNvPr id="10" name="Connettore 1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FD7C7BF0-E1E1-46BA-9787-0DDBD99C32F7}" type="datetimeFigureOut">
              <a:rPr lang="it-IT" smtClean="0"/>
              <a:pPr/>
              <a:t>24/11/2016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0E9CCB72-3352-4AF1-9B54-13F6D52BBF45}" type="slidenum">
              <a:rPr lang="it-IT" smtClean="0"/>
              <a:pPr/>
              <a:t>‹N›</a:t>
            </a:fld>
            <a:endParaRPr lang="it-IT"/>
          </a:p>
        </p:txBody>
      </p:sp>
      <p:sp>
        <p:nvSpPr>
          <p:cNvPr id="2" name="Titolo 1"/>
          <p:cNvSpPr>
            <a:spLocks noGrp="1"/>
          </p:cNvSpPr>
          <p:nvPr>
            <p:ph type="title"/>
          </p:nvPr>
        </p:nvSpPr>
        <p:spPr/>
        <p:txBody>
          <a:bodyPr/>
          <a:lstStyle/>
          <a:p>
            <a:r>
              <a:rPr kumimoji="0" lang="it-IT" smtClean="0"/>
              <a:t>Fare clic per modificare lo stile del titolo</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D7C7BF0-E1E1-46BA-9787-0DDBD99C32F7}" type="datetimeFigureOut">
              <a:rPr lang="it-IT" smtClean="0"/>
              <a:pPr/>
              <a:t>24/11/2016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0E9CCB72-3352-4AF1-9B54-13F6D52BBF45}"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9" name="Segnaposto contenuto 28"/>
          <p:cNvSpPr>
            <a:spLocks noGrp="1"/>
          </p:cNvSpPr>
          <p:nvPr>
            <p:ph sz="quarter" idx="1"/>
          </p:nvPr>
        </p:nvSpPr>
        <p:spPr>
          <a:xfrm>
            <a:off x="457200" y="457200"/>
            <a:ext cx="6248400" cy="5715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 name="Segnaposto testo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31" name="Titolo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lo stile del titolo</a:t>
            </a:r>
            <a:endParaRPr kumimoji="0" lang="en-US"/>
          </a:p>
        </p:txBody>
      </p:sp>
      <p:sp>
        <p:nvSpPr>
          <p:cNvPr id="8" name="Segnaposto data 7"/>
          <p:cNvSpPr>
            <a:spLocks noGrp="1"/>
          </p:cNvSpPr>
          <p:nvPr>
            <p:ph type="dt" sz="half" idx="14"/>
          </p:nvPr>
        </p:nvSpPr>
        <p:spPr/>
        <p:txBody>
          <a:bodyPr/>
          <a:lstStyle/>
          <a:p>
            <a:fld id="{FD7C7BF0-E1E1-46BA-9787-0DDBD99C32F7}" type="datetimeFigureOut">
              <a:rPr lang="it-IT" smtClean="0"/>
              <a:pPr/>
              <a:t>24/11/2016</a:t>
            </a:fld>
            <a:endParaRPr lang="it-IT"/>
          </a:p>
        </p:txBody>
      </p:sp>
      <p:sp>
        <p:nvSpPr>
          <p:cNvPr id="9" name="Segnaposto numero diapositiva 8"/>
          <p:cNvSpPr>
            <a:spLocks noGrp="1"/>
          </p:cNvSpPr>
          <p:nvPr>
            <p:ph type="sldNum" sz="quarter" idx="15"/>
          </p:nvPr>
        </p:nvSpPr>
        <p:spPr/>
        <p:txBody>
          <a:bodyPr/>
          <a:lstStyle/>
          <a:p>
            <a:fld id="{0E9CCB72-3352-4AF1-9B54-13F6D52BBF45}" type="slidenum">
              <a:rPr lang="it-IT" smtClean="0"/>
              <a:pPr/>
              <a:t>‹N›</a:t>
            </a:fld>
            <a:endParaRPr lang="it-IT"/>
          </a:p>
        </p:txBody>
      </p:sp>
      <p:sp>
        <p:nvSpPr>
          <p:cNvPr id="10" name="Segnaposto piè di pagina 9"/>
          <p:cNvSpPr>
            <a:spLocks noGrp="1"/>
          </p:cNvSpPr>
          <p:nvPr>
            <p:ph type="ftr" sz="quarter" idx="16"/>
          </p:nvPr>
        </p:nvSpPr>
        <p:spPr/>
        <p:txBody>
          <a:bodyPr/>
          <a:lstStyle/>
          <a:p>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it-IT" smtClean="0"/>
              <a:t>Fare clic sull'icona per inserire un'immagine</a:t>
            </a:r>
            <a:endParaRPr kumimoji="0" lang="en-US"/>
          </a:p>
        </p:txBody>
      </p:sp>
      <p:sp>
        <p:nvSpPr>
          <p:cNvPr id="4" name="Segnaposto testo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8" name="Segnaposto data 7"/>
          <p:cNvSpPr>
            <a:spLocks noGrp="1"/>
          </p:cNvSpPr>
          <p:nvPr>
            <p:ph type="dt" sz="half" idx="10"/>
          </p:nvPr>
        </p:nvSpPr>
        <p:spPr/>
        <p:txBody>
          <a:bodyPr/>
          <a:lstStyle/>
          <a:p>
            <a:fld id="{FD7C7BF0-E1E1-46BA-9787-0DDBD99C32F7}" type="datetimeFigureOut">
              <a:rPr lang="it-IT" smtClean="0"/>
              <a:pPr/>
              <a:t>24/11/2016</a:t>
            </a:fld>
            <a:endParaRPr lang="it-IT"/>
          </a:p>
        </p:txBody>
      </p:sp>
      <p:sp>
        <p:nvSpPr>
          <p:cNvPr id="9" name="Segnaposto numero diapositiva 8"/>
          <p:cNvSpPr>
            <a:spLocks noGrp="1"/>
          </p:cNvSpPr>
          <p:nvPr>
            <p:ph type="sldNum" sz="quarter" idx="11"/>
          </p:nvPr>
        </p:nvSpPr>
        <p:spPr/>
        <p:txBody>
          <a:bodyPr/>
          <a:lstStyle/>
          <a:p>
            <a:fld id="{0E9CCB72-3352-4AF1-9B54-13F6D52BBF45}" type="slidenum">
              <a:rPr lang="it-IT" smtClean="0"/>
              <a:pPr/>
              <a:t>‹N›</a:t>
            </a:fld>
            <a:endParaRPr lang="it-IT"/>
          </a:p>
        </p:txBody>
      </p:sp>
      <p:sp>
        <p:nvSpPr>
          <p:cNvPr id="10" name="Segnaposto piè di pagina 9"/>
          <p:cNvSpPr>
            <a:spLocks noGrp="1"/>
          </p:cNvSpPr>
          <p:nvPr>
            <p:ph type="ftr" sz="quarter" idx="12"/>
          </p:nvPr>
        </p:nvSpPr>
        <p:spPr/>
        <p:txBody>
          <a:bodyPr/>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egnaposto testo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4" name="Segnaposto data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FD7C7BF0-E1E1-46BA-9787-0DDBD99C32F7}" type="datetimeFigureOut">
              <a:rPr lang="it-IT" smtClean="0"/>
              <a:pPr/>
              <a:t>24/11/2016</a:t>
            </a:fld>
            <a:endParaRPr lang="it-IT"/>
          </a:p>
        </p:txBody>
      </p:sp>
      <p:sp>
        <p:nvSpPr>
          <p:cNvPr id="10" name="Segnaposto piè di pagina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it-IT"/>
          </a:p>
        </p:txBody>
      </p:sp>
      <p:sp>
        <p:nvSpPr>
          <p:cNvPr id="22" name="Segnaposto numero diapositiva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0E9CCB72-3352-4AF1-9B54-13F6D52BBF45}" type="slidenum">
              <a:rPr lang="it-IT" smtClean="0"/>
              <a:pPr/>
              <a:t>‹N›</a:t>
            </a:fld>
            <a:endParaRPr lang="it-IT"/>
          </a:p>
        </p:txBody>
      </p:sp>
      <p:sp>
        <p:nvSpPr>
          <p:cNvPr id="5" name="Segnaposto titolo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it-IT" smtClean="0"/>
              <a:t>Fare clic per modificare lo stile del titolo</a:t>
            </a:r>
            <a:endParaRPr kumimoji="0"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http://digilander.libero.it/StellatoStar/Viaggi/Planisfer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1" y="1916832"/>
            <a:ext cx="7920880" cy="4501941"/>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ctrTitle"/>
          </p:nvPr>
        </p:nvSpPr>
        <p:spPr>
          <a:xfrm>
            <a:off x="611560" y="404664"/>
            <a:ext cx="7772400" cy="1470025"/>
          </a:xfrm>
        </p:spPr>
        <p:txBody>
          <a:bodyPr/>
          <a:lstStyle/>
          <a:p>
            <a:r>
              <a:rPr lang="it-IT" dirty="0" smtClean="0"/>
              <a:t>La condizione della donna nel mondo</a:t>
            </a:r>
            <a:endParaRPr lang="it-IT" dirty="0"/>
          </a:p>
        </p:txBody>
      </p:sp>
      <p:pic>
        <p:nvPicPr>
          <p:cNvPr id="1028" name="Picture 4" descr="http://www.pagineabruzzo.it/thumbs-pp/data/image/CRONACA/2010/05/donna_in_carriera_business.jpg~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023630"/>
            <a:ext cx="2810538" cy="20298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ilgiornaledelfriuli.net/wp-content/uploads/2011/05/una-donna-indian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9017" y="3621676"/>
            <a:ext cx="1668756" cy="250000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liceoberchet.it/sudafrica/woman/immagini_SA/rkriete-zulu_woma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15816" y="4167802"/>
            <a:ext cx="1582742" cy="244250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us.123rf.com/400wm/400/400/imagex/imagex0809/imagex080908378/3607421-ritratto-di-ragazza-cinese-tradizionale-in-un-autentico-abito-cines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60031" y="2492896"/>
            <a:ext cx="1587839" cy="2378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52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750"/>
                                        <p:tgtEl>
                                          <p:spTgt spid="2"/>
                                        </p:tgtEl>
                                      </p:cBhvr>
                                    </p:animEffect>
                                  </p:childTnLst>
                                </p:cTn>
                              </p:par>
                            </p:childTnLst>
                          </p:cTn>
                        </p:par>
                        <p:par>
                          <p:cTn id="8" fill="hold">
                            <p:stCondLst>
                              <p:cond delay="750"/>
                            </p:stCondLst>
                            <p:childTnLst>
                              <p:par>
                                <p:cTn id="9" presetID="21" presetClass="entr" presetSubtype="1" fill="hold" nodeType="afterEffect">
                                  <p:stCondLst>
                                    <p:cond delay="0"/>
                                  </p:stCondLst>
                                  <p:childTnLst>
                                    <p:set>
                                      <p:cBhvr>
                                        <p:cTn id="10" dur="1" fill="hold">
                                          <p:stCondLst>
                                            <p:cond delay="0"/>
                                          </p:stCondLst>
                                        </p:cTn>
                                        <p:tgtEl>
                                          <p:spTgt spid="1036"/>
                                        </p:tgtEl>
                                        <p:attrNameLst>
                                          <p:attrName>style.visibility</p:attrName>
                                        </p:attrNameLst>
                                      </p:cBhvr>
                                      <p:to>
                                        <p:strVal val="visible"/>
                                      </p:to>
                                    </p:set>
                                    <p:animEffect transition="in" filter="wheel(1)">
                                      <p:cBhvr>
                                        <p:cTn id="11" dur="2000"/>
                                        <p:tgtEl>
                                          <p:spTgt spid="1036"/>
                                        </p:tgtEl>
                                      </p:cBhvr>
                                    </p:animEffect>
                                  </p:childTnLst>
                                </p:cTn>
                              </p:par>
                            </p:childTnLst>
                          </p:cTn>
                        </p:par>
                        <p:par>
                          <p:cTn id="12" fill="hold">
                            <p:stCondLst>
                              <p:cond delay="2750"/>
                            </p:stCondLst>
                            <p:childTnLst>
                              <p:par>
                                <p:cTn id="13" presetID="10" presetClass="entr" presetSubtype="0" fill="hold" nodeType="after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2000"/>
                                        <p:tgtEl>
                                          <p:spTgt spid="1028"/>
                                        </p:tgtEl>
                                      </p:cBhvr>
                                    </p:animEffect>
                                  </p:childTnLst>
                                </p:cTn>
                              </p:par>
                              <p:par>
                                <p:cTn id="16" presetID="10" presetClass="entr" presetSubtype="0" fill="hold" nodeType="withEffect">
                                  <p:stCondLst>
                                    <p:cond delay="0"/>
                                  </p:stCondLst>
                                  <p:childTnLst>
                                    <p:set>
                                      <p:cBhvr>
                                        <p:cTn id="17" dur="1" fill="hold">
                                          <p:stCondLst>
                                            <p:cond delay="0"/>
                                          </p:stCondLst>
                                        </p:cTn>
                                        <p:tgtEl>
                                          <p:spTgt spid="1030"/>
                                        </p:tgtEl>
                                        <p:attrNameLst>
                                          <p:attrName>style.visibility</p:attrName>
                                        </p:attrNameLst>
                                      </p:cBhvr>
                                      <p:to>
                                        <p:strVal val="visible"/>
                                      </p:to>
                                    </p:set>
                                    <p:animEffect transition="in" filter="fade">
                                      <p:cBhvr>
                                        <p:cTn id="18" dur="2000"/>
                                        <p:tgtEl>
                                          <p:spTgt spid="1030"/>
                                        </p:tgtEl>
                                      </p:cBhvr>
                                    </p:animEffect>
                                  </p:childTnLst>
                                </p:cTn>
                              </p:par>
                              <p:par>
                                <p:cTn id="19" presetID="10" presetClass="entr" presetSubtype="0" fill="hold" nodeType="withEffect">
                                  <p:stCondLst>
                                    <p:cond delay="0"/>
                                  </p:stCondLst>
                                  <p:childTnLst>
                                    <p:set>
                                      <p:cBhvr>
                                        <p:cTn id="20" dur="1" fill="hold">
                                          <p:stCondLst>
                                            <p:cond delay="0"/>
                                          </p:stCondLst>
                                        </p:cTn>
                                        <p:tgtEl>
                                          <p:spTgt spid="1034"/>
                                        </p:tgtEl>
                                        <p:attrNameLst>
                                          <p:attrName>style.visibility</p:attrName>
                                        </p:attrNameLst>
                                      </p:cBhvr>
                                      <p:to>
                                        <p:strVal val="visible"/>
                                      </p:to>
                                    </p:set>
                                    <p:animEffect transition="in" filter="fade">
                                      <p:cBhvr>
                                        <p:cTn id="21" dur="2000"/>
                                        <p:tgtEl>
                                          <p:spTgt spid="1034"/>
                                        </p:tgtEl>
                                      </p:cBhvr>
                                    </p:animEffect>
                                  </p:childTnLst>
                                </p:cTn>
                              </p:par>
                              <p:par>
                                <p:cTn id="22" presetID="10" presetClass="entr" presetSubtype="0" fill="hold" nodeType="withEffect">
                                  <p:stCondLst>
                                    <p:cond delay="0"/>
                                  </p:stCondLst>
                                  <p:childTnLst>
                                    <p:set>
                                      <p:cBhvr>
                                        <p:cTn id="23" dur="1" fill="hold">
                                          <p:stCondLst>
                                            <p:cond delay="0"/>
                                          </p:stCondLst>
                                        </p:cTn>
                                        <p:tgtEl>
                                          <p:spTgt spid="1032"/>
                                        </p:tgtEl>
                                        <p:attrNameLst>
                                          <p:attrName>style.visibility</p:attrName>
                                        </p:attrNameLst>
                                      </p:cBhvr>
                                      <p:to>
                                        <p:strVal val="visible"/>
                                      </p:to>
                                    </p:set>
                                    <p:animEffect transition="in" filter="fade">
                                      <p:cBhvr>
                                        <p:cTn id="24" dur="20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r>
              <a:rPr lang="it-IT" dirty="0" smtClean="0"/>
              <a:t>La religione islamica ammette la poligamia, infatti un uomo può sposarsi con quattro donne contemporaneamente, a patto che egli sia in grado di trattarle tutte allo stesso modo. Proprio per questo motivo la poligamia non viene più accettata in alcuni paesi, perché il "trattare allo stesso modo" non significa dare ad ognuna la stessa quantità di ricchezze, ma significa anche dedicare ad ognuna lo stesso affetto e le stesse attenzioni, equità che non potrebbe essere garantita da nessun essere umano.</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Scale>
                                      <p:cBhvr>
                                        <p:cTn id="7" dur="1000" decel="50000" fill="hold">
                                          <p:stCondLst>
                                            <p:cond delay="0"/>
                                          </p:stCondLst>
                                        </p:cTn>
                                        <p:tgtEl>
                                          <p:spTgt spid="2">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xEl>
                                              <p:pRg st="0" end="0"/>
                                            </p:txEl>
                                          </p:spTgt>
                                        </p:tgtEl>
                                        <p:attrNameLst>
                                          <p:attrName>ppt_x</p:attrName>
                                          <p:attrName>ppt_y</p:attrName>
                                        </p:attrNameLst>
                                      </p:cBhvr>
                                    </p:animMotion>
                                    <p:animEffect transition="in" filter="fade">
                                      <p:cBhvr>
                                        <p:cTn id="9"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39552" y="764704"/>
            <a:ext cx="8208912" cy="2952328"/>
          </a:xfrm>
        </p:spPr>
        <p:txBody>
          <a:bodyPr>
            <a:normAutofit fontScale="77500" lnSpcReduction="20000"/>
          </a:bodyPr>
          <a:lstStyle/>
          <a:p>
            <a:r>
              <a:rPr lang="it-IT" dirty="0" smtClean="0"/>
              <a:t>Nei paesi talebani le donne sono considerate e trattate come feccia, usate per soddisfare i bisogni sessuali degli uomini e occuparsi della casa e dei figli; in base ad alcuni versetti del corano – come:  “le vostre donne sono come un seme da coltivare e quindi potete farne quello che volete” (2:223) – gli uomini hanno potere assoluto sulle donne e queste sono private di ogni diritto: dietro ai loro burqa, i soffocanti veli integrali che le ricoprono da capo a piedi, non possono neanche vedere, respirare, parlare, ridere liberamente e se i loro passi giungono all’udito di un uomo, rischiano di essere fustigate pubblicamente.</a:t>
            </a:r>
            <a:endParaRPr lang="it-IT" dirty="0"/>
          </a:p>
        </p:txBody>
      </p:sp>
      <p:pic>
        <p:nvPicPr>
          <p:cNvPr id="6146" name="Picture 2"/>
          <p:cNvPicPr>
            <a:picLocks noChangeAspect="1" noChangeArrowheads="1"/>
          </p:cNvPicPr>
          <p:nvPr/>
        </p:nvPicPr>
        <p:blipFill>
          <a:blip r:embed="rId2" cstate="print"/>
          <a:srcRect/>
          <a:stretch>
            <a:fillRect/>
          </a:stretch>
        </p:blipFill>
        <p:spPr bwMode="auto">
          <a:xfrm>
            <a:off x="2555776" y="3284984"/>
            <a:ext cx="4032448" cy="27723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Scale>
                                      <p:cBhvr>
                                        <p:cTn id="7" dur="1000" decel="50000" fill="hold">
                                          <p:stCondLst>
                                            <p:cond delay="0"/>
                                          </p:stCondLst>
                                        </p:cTn>
                                        <p:tgtEl>
                                          <p:spTgt spid="2">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xEl>
                                              <p:pRg st="0" end="0"/>
                                            </p:txEl>
                                          </p:spTgt>
                                        </p:tgtEl>
                                        <p:attrNameLst>
                                          <p:attrName>ppt_x</p:attrName>
                                          <p:attrName>ppt_y</p:attrName>
                                        </p:attrNameLst>
                                      </p:cBhvr>
                                    </p:animMotion>
                                    <p:animEffect transition="in" filter="fade">
                                      <p:cBhvr>
                                        <p:cTn id="9" dur="1000"/>
                                        <p:tgtEl>
                                          <p:spTgt spid="2">
                                            <p:txEl>
                                              <p:pRg st="0" end="0"/>
                                            </p:txEl>
                                          </p:spTgt>
                                        </p:tgtEl>
                                      </p:cBhvr>
                                    </p:animEffect>
                                  </p:childTnLst>
                                </p:cTn>
                              </p:par>
                              <p:par>
                                <p:cTn id="10" presetID="10" presetClass="entr" presetSubtype="0" fill="hold" nodeType="with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1772816"/>
            <a:ext cx="8229600" cy="3456384"/>
          </a:xfrm>
        </p:spPr>
        <p:txBody>
          <a:bodyPr>
            <a:normAutofit fontScale="92500" lnSpcReduction="20000"/>
          </a:bodyPr>
          <a:lstStyle/>
          <a:p>
            <a:r>
              <a:rPr lang="it-IT" dirty="0" smtClean="0"/>
              <a:t>L‘Islam è basato su un antichissimo sistema patriarcale, le donne devono lottare per farlo crollare. Per questo obiettivo esse hanno molte più "armi" di quanto credono. Per prima cosa occorre dare una nuova educazione alle donne: sono infatti le madri che allevano le figlie nella subordinazione e che abituano i figli maschi ad essere sempre serviti. Spesso le stesse madri costringono le loro figlie a subire pratiche molto violente come, ad esempio l’infibulazione, la mutilazione genitale femminile, praticata sia da musulmani che da cristiani, anche se questa pratica non viene prescritta né dalla Bibbia né dal Corano.</a:t>
            </a:r>
            <a:endParaRPr lang="it-IT" dirty="0"/>
          </a:p>
        </p:txBody>
      </p:sp>
      <p:sp>
        <p:nvSpPr>
          <p:cNvPr id="3" name="Titolo 2"/>
          <p:cNvSpPr>
            <a:spLocks noGrp="1"/>
          </p:cNvSpPr>
          <p:nvPr>
            <p:ph type="title"/>
          </p:nvPr>
        </p:nvSpPr>
        <p:spPr>
          <a:xfrm>
            <a:off x="107504" y="476672"/>
            <a:ext cx="8507288" cy="1219200"/>
          </a:xfrm>
        </p:spPr>
        <p:txBody>
          <a:bodyPr>
            <a:normAutofit fontScale="90000"/>
          </a:bodyPr>
          <a:lstStyle/>
          <a:p>
            <a:pPr algn="ctr"/>
            <a:r>
              <a:rPr lang="it-IT" sz="5300" dirty="0" smtClean="0"/>
              <a:t>Come  è possibile fermare tutto questo?</a:t>
            </a:r>
            <a:endParaRPr lang="it-IT" sz="5300" dirty="0"/>
          </a:p>
        </p:txBody>
      </p:sp>
      <p:pic>
        <p:nvPicPr>
          <p:cNvPr id="7170" name="Picture 2"/>
          <p:cNvPicPr>
            <a:picLocks noChangeAspect="1" noChangeArrowheads="1"/>
          </p:cNvPicPr>
          <p:nvPr/>
        </p:nvPicPr>
        <p:blipFill>
          <a:blip r:embed="rId2" cstate="print"/>
          <a:srcRect/>
          <a:stretch>
            <a:fillRect/>
          </a:stretch>
        </p:blipFill>
        <p:spPr bwMode="auto">
          <a:xfrm>
            <a:off x="1979712" y="5157192"/>
            <a:ext cx="5353100" cy="142369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Scale>
                                      <p:cBhvr>
                                        <p:cTn id="13" dur="1000" decel="50000" fill="hold">
                                          <p:stCondLst>
                                            <p:cond delay="0"/>
                                          </p:stCondLst>
                                        </p:cTn>
                                        <p:tgtEl>
                                          <p:spTgt spid="2">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2">
                                            <p:txEl>
                                              <p:pRg st="0" end="0"/>
                                            </p:txEl>
                                          </p:spTgt>
                                        </p:tgtEl>
                                        <p:attrNameLst>
                                          <p:attrName>ppt_x</p:attrName>
                                          <p:attrName>ppt_y</p:attrName>
                                        </p:attrNameLst>
                                      </p:cBhvr>
                                    </p:animMotion>
                                    <p:animEffect transition="in" filter="fade">
                                      <p:cBhvr>
                                        <p:cTn id="15" dur="1000"/>
                                        <p:tgtEl>
                                          <p:spTgt spid="2">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170"/>
                                        </p:tgtEl>
                                        <p:attrNameLst>
                                          <p:attrName>style.visibility</p:attrName>
                                        </p:attrNameLst>
                                      </p:cBhvr>
                                      <p:to>
                                        <p:strVal val="visible"/>
                                      </p:to>
                                    </p:set>
                                    <p:animEffect transition="in" filter="fade">
                                      <p:cBhvr>
                                        <p:cTn id="18"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95536" y="1556792"/>
            <a:ext cx="8136904" cy="4713312"/>
          </a:xfrm>
        </p:spPr>
        <p:txBody>
          <a:bodyPr>
            <a:normAutofit fontScale="62500" lnSpcReduction="20000"/>
          </a:bodyPr>
          <a:lstStyle/>
          <a:p>
            <a:r>
              <a:rPr lang="it-IT" dirty="0" smtClean="0"/>
              <a:t>Anche se il cammino versa la completa emancipazione femminile  è  ancora lungo, oggi la condizione della donna occidentale è nettamente migliorata rispetto al passato. </a:t>
            </a:r>
            <a:br>
              <a:rPr lang="it-IT" dirty="0" smtClean="0"/>
            </a:br>
            <a:r>
              <a:rPr lang="it-IT" dirty="0" smtClean="0"/>
              <a:t>Le donne hanno conseguito significativi risultati, conquistandosi l’indipendenza e la realizzazione lavorativa. Rimangono, comunque, ancora minoranza nei posti più prestigiosi della scala sociale, subendo più dei maschi la crisi economica e la disoccupazione.</a:t>
            </a:r>
          </a:p>
          <a:p>
            <a:pPr>
              <a:buNone/>
            </a:pPr>
            <a:endParaRPr lang="it-IT" dirty="0" smtClean="0"/>
          </a:p>
          <a:p>
            <a:r>
              <a:rPr lang="it-IT" dirty="0" smtClean="0"/>
              <a:t>Anche se la parità dei sessi è ufficialmente  stabilita dalla Costituzione Italiana e ribadita da numerose leggi, l’equilibrio fra i sessi non è ancora raggiunto: spesso il lavoro della donna fuori dell’ambito familiare, il più delle volte necessario per far quadrare il bilancio, si risolve in un doppio sfruttamento, dentro e fuori casa, in quanto il carico domestico e la cura dei figli, dei malati, e degli anziani, continua a gravare sulle loro spalle.</a:t>
            </a:r>
          </a:p>
          <a:p>
            <a:pPr>
              <a:buNone/>
            </a:pPr>
            <a:endParaRPr lang="it-IT" dirty="0" smtClean="0"/>
          </a:p>
          <a:p>
            <a:r>
              <a:rPr lang="it-IT" dirty="0" smtClean="0"/>
              <a:t>Solo quando tutte le donne avranno preso coscienza dei propri diritti e della propria uguaglianza, solo quando non vivranno gli impegni esterni con senso di colpa verso la famiglia, si potrà veramente parlare di parità!</a:t>
            </a:r>
            <a:br>
              <a:rPr lang="it-IT" dirty="0" smtClean="0"/>
            </a:br>
            <a:r>
              <a:rPr lang="it-IT" dirty="0" smtClean="0"/>
              <a:t>Ancora oggi, nella nostra Società altamente civilizzata , resistono spietate forme di emarginazione  delle donne,  che a volte sfociano in veri e propri crimini come lo stupro e la violenza. </a:t>
            </a:r>
            <a:br>
              <a:rPr lang="it-IT" dirty="0" smtClean="0"/>
            </a:br>
            <a:r>
              <a:rPr lang="it-IT" dirty="0" smtClean="0"/>
              <a:t/>
            </a:r>
            <a:br>
              <a:rPr lang="it-IT" dirty="0" smtClean="0"/>
            </a:br>
            <a:endParaRPr lang="it-IT" dirty="0"/>
          </a:p>
        </p:txBody>
      </p:sp>
      <p:sp>
        <p:nvSpPr>
          <p:cNvPr id="3" name="Titolo 2"/>
          <p:cNvSpPr>
            <a:spLocks noGrp="1"/>
          </p:cNvSpPr>
          <p:nvPr>
            <p:ph type="title"/>
          </p:nvPr>
        </p:nvSpPr>
        <p:spPr>
          <a:xfrm>
            <a:off x="395536" y="332656"/>
            <a:ext cx="8229600" cy="1219200"/>
          </a:xfrm>
        </p:spPr>
        <p:txBody>
          <a:bodyPr>
            <a:normAutofit fontScale="90000"/>
          </a:bodyPr>
          <a:lstStyle/>
          <a:p>
            <a:pPr algn="ctr"/>
            <a:r>
              <a:rPr lang="it-IT" dirty="0" smtClean="0"/>
              <a:t> </a:t>
            </a:r>
            <a:r>
              <a:rPr lang="it-IT" sz="4800" dirty="0" smtClean="0"/>
              <a:t>Condizione della donna Occidentale</a:t>
            </a:r>
            <a:endParaRPr lang="it-IT"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Scale>
                                      <p:cBhvr>
                                        <p:cTn id="13" dur="1000" decel="50000" fill="hold">
                                          <p:stCondLst>
                                            <p:cond delay="0"/>
                                          </p:stCondLst>
                                        </p:cTn>
                                        <p:tgtEl>
                                          <p:spTgt spid="2">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2">
                                            <p:txEl>
                                              <p:pRg st="0" end="0"/>
                                            </p:txEl>
                                          </p:spTgt>
                                        </p:tgtEl>
                                        <p:attrNameLst>
                                          <p:attrName>ppt_x</p:attrName>
                                          <p:attrName>ppt_y</p:attrName>
                                        </p:attrNameLst>
                                      </p:cBhvr>
                                    </p:animMotion>
                                    <p:animEffect transition="in" filter="fade">
                                      <p:cBhvr>
                                        <p:cTn id="15" dur="1000"/>
                                        <p:tgtEl>
                                          <p:spTgt spid="2">
                                            <p:txEl>
                                              <p:pRg st="0" end="0"/>
                                            </p:txEl>
                                          </p:spTgt>
                                        </p:tgtEl>
                                      </p:cBhvr>
                                    </p:animEffect>
                                  </p:childTnLst>
                                </p:cTn>
                              </p:par>
                            </p:childTnLst>
                          </p:cTn>
                        </p:par>
                        <p:par>
                          <p:cTn id="16" fill="hold">
                            <p:stCondLst>
                              <p:cond delay="2000"/>
                            </p:stCondLst>
                            <p:childTnLst>
                              <p:par>
                                <p:cTn id="17" presetID="52" presetClass="entr" presetSubtype="0"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Scale>
                                      <p:cBhvr>
                                        <p:cTn id="19" dur="1000" decel="50000" fill="hold">
                                          <p:stCondLst>
                                            <p:cond delay="0"/>
                                          </p:stCondLst>
                                        </p:cTn>
                                        <p:tgtEl>
                                          <p:spTgt spid="2">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2">
                                            <p:txEl>
                                              <p:pRg st="2" end="2"/>
                                            </p:txEl>
                                          </p:spTgt>
                                        </p:tgtEl>
                                        <p:attrNameLst>
                                          <p:attrName>ppt_x</p:attrName>
                                          <p:attrName>ppt_y</p:attrName>
                                        </p:attrNameLst>
                                      </p:cBhvr>
                                    </p:animMotion>
                                    <p:animEffect transition="in" filter="fade">
                                      <p:cBhvr>
                                        <p:cTn id="21" dur="1000"/>
                                        <p:tgtEl>
                                          <p:spTgt spid="2">
                                            <p:txEl>
                                              <p:pRg st="2" end="2"/>
                                            </p:txEl>
                                          </p:spTgt>
                                        </p:tgtEl>
                                      </p:cBhvr>
                                    </p:animEffect>
                                  </p:childTnLst>
                                </p:cTn>
                              </p:par>
                            </p:childTnLst>
                          </p:cTn>
                        </p:par>
                        <p:par>
                          <p:cTn id="22" fill="hold">
                            <p:stCondLst>
                              <p:cond delay="3000"/>
                            </p:stCondLst>
                            <p:childTnLst>
                              <p:par>
                                <p:cTn id="23" presetID="52" presetClass="entr" presetSubtype="0" fill="hold" grpId="0" nodeType="after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Scale>
                                      <p:cBhvr>
                                        <p:cTn id="25" dur="1000" decel="50000" fill="hold">
                                          <p:stCondLst>
                                            <p:cond delay="0"/>
                                          </p:stCondLst>
                                        </p:cTn>
                                        <p:tgtEl>
                                          <p:spTgt spid="2">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2">
                                            <p:txEl>
                                              <p:pRg st="4" end="4"/>
                                            </p:txEl>
                                          </p:spTgt>
                                        </p:tgtEl>
                                        <p:attrNameLst>
                                          <p:attrName>ppt_x</p:attrName>
                                          <p:attrName>ppt_y</p:attrName>
                                        </p:attrNameLst>
                                      </p:cBhvr>
                                    </p:animMotion>
                                    <p:animEffect transition="in" filter="fade">
                                      <p:cBhvr>
                                        <p:cTn id="27"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524000"/>
            <a:ext cx="4978896" cy="4785320"/>
          </a:xfrm>
        </p:spPr>
        <p:txBody>
          <a:bodyPr>
            <a:normAutofit fontScale="77500" lnSpcReduction="20000"/>
          </a:bodyPr>
          <a:lstStyle/>
          <a:p>
            <a:r>
              <a:rPr lang="it-IT" dirty="0" smtClean="0"/>
              <a:t>Tra tutti gli abusi sulle donne, la violenza sessuale è quello più spietato, comportando danni soprattutto di natura psicologica (compromettendone l’equilibrio psichico e la capacità di relazionarsi con gli altri).</a:t>
            </a:r>
            <a:br>
              <a:rPr lang="it-IT" dirty="0" smtClean="0"/>
            </a:br>
            <a:r>
              <a:rPr lang="it-IT" dirty="0" smtClean="0"/>
              <a:t>La violenza sessuale è un abominio che offende la dignità della persona, che schiaccia ogni valore, violenta non solo il corpo ma anche e soprattutto l’anima: è un’offesa all’intelligenza, alla forza, al coraggio delle donne, ridotte a oggetto sessuale! Tante, purtroppo, le violenze che rimangono tra le mura domestiche producendo frustrazioni e dolori. </a:t>
            </a:r>
          </a:p>
        </p:txBody>
      </p:sp>
      <p:sp>
        <p:nvSpPr>
          <p:cNvPr id="3" name="Titolo 2"/>
          <p:cNvSpPr>
            <a:spLocks noGrp="1"/>
          </p:cNvSpPr>
          <p:nvPr>
            <p:ph type="title"/>
          </p:nvPr>
        </p:nvSpPr>
        <p:spPr/>
        <p:txBody>
          <a:bodyPr>
            <a:normAutofit/>
          </a:bodyPr>
          <a:lstStyle/>
          <a:p>
            <a:r>
              <a:rPr lang="it-IT" sz="4800" dirty="0" smtClean="0"/>
              <a:t>      La violenza sulle donne</a:t>
            </a:r>
            <a:endParaRPr lang="it-IT" sz="4800" dirty="0"/>
          </a:p>
        </p:txBody>
      </p:sp>
      <p:pic>
        <p:nvPicPr>
          <p:cNvPr id="9218" name="Picture 2"/>
          <p:cNvPicPr>
            <a:picLocks noChangeAspect="1" noChangeArrowheads="1"/>
          </p:cNvPicPr>
          <p:nvPr/>
        </p:nvPicPr>
        <p:blipFill>
          <a:blip r:embed="rId2" cstate="print"/>
          <a:srcRect/>
          <a:stretch>
            <a:fillRect/>
          </a:stretch>
        </p:blipFill>
        <p:spPr bwMode="auto">
          <a:xfrm>
            <a:off x="5436096" y="1412776"/>
            <a:ext cx="2999421" cy="424847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Scale>
                                      <p:cBhvr>
                                        <p:cTn id="13" dur="1000" decel="50000" fill="hold">
                                          <p:stCondLst>
                                            <p:cond delay="0"/>
                                          </p:stCondLst>
                                        </p:cTn>
                                        <p:tgtEl>
                                          <p:spTgt spid="2">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2">
                                            <p:txEl>
                                              <p:pRg st="0" end="0"/>
                                            </p:txEl>
                                          </p:spTgt>
                                        </p:tgtEl>
                                        <p:attrNameLst>
                                          <p:attrName>ppt_x</p:attrName>
                                          <p:attrName>ppt_y</p:attrName>
                                        </p:attrNameLst>
                                      </p:cBhvr>
                                    </p:animMotion>
                                    <p:animEffect transition="in" filter="fade">
                                      <p:cBhvr>
                                        <p:cTn id="15" dur="1000"/>
                                        <p:tgtEl>
                                          <p:spTgt spid="2">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9218"/>
                                        </p:tgtEl>
                                        <p:attrNameLst>
                                          <p:attrName>style.visibility</p:attrName>
                                        </p:attrNameLst>
                                      </p:cBhvr>
                                      <p:to>
                                        <p:strVal val="visible"/>
                                      </p:to>
                                    </p:set>
                                    <p:animEffect transition="in" filter="fade">
                                      <p:cBhvr>
                                        <p:cTn id="18"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p:cNvSpPr>
            <a:spLocks noGrp="1"/>
          </p:cNvSpPr>
          <p:nvPr>
            <p:ph idx="1"/>
          </p:nvPr>
        </p:nvSpPr>
        <p:spPr/>
        <p:txBody>
          <a:bodyPr>
            <a:normAutofit fontScale="92500" lnSpcReduction="10000"/>
          </a:bodyPr>
          <a:lstStyle/>
          <a:p>
            <a:r>
              <a:rPr lang="it-IT" dirty="0" smtClean="0"/>
              <a:t>I mass media, la televisione ed internet in particolare, utilizzano molto la figura femminile per attirare l’attenzione, e in questo modo incrementare le vendite del prodotto. Spesso però viene fatto un uso scorretto della figura femminile ed è presente un alto livello di discriminazione tra uomini e donne. Le donne spesso vengono rappresentate belle, potenti, aggressive, sensuali, a volte ingenue.</a:t>
            </a:r>
          </a:p>
          <a:p>
            <a:r>
              <a:rPr lang="it-IT" dirty="0" smtClean="0"/>
              <a:t>L’aspetto che emerge in modo significativo è che, sebbene si cerchi e si sia sempre cercato in passato di dare della donna un’immagine indipendente, forte e sicura, i mass media trasmettono sempre di più l’idea della </a:t>
            </a:r>
            <a:r>
              <a:rPr lang="it-IT" u="sng" dirty="0" smtClean="0"/>
              <a:t>donna oggetto.</a:t>
            </a:r>
            <a:endParaRPr lang="it-IT" dirty="0"/>
          </a:p>
        </p:txBody>
      </p:sp>
      <p:sp>
        <p:nvSpPr>
          <p:cNvPr id="4" name="Titolo 3"/>
          <p:cNvSpPr>
            <a:spLocks noGrp="1"/>
          </p:cNvSpPr>
          <p:nvPr>
            <p:ph type="title"/>
          </p:nvPr>
        </p:nvSpPr>
        <p:spPr/>
        <p:txBody>
          <a:bodyPr/>
          <a:lstStyle/>
          <a:p>
            <a:r>
              <a:rPr lang="it-IT" dirty="0" smtClean="0"/>
              <a:t>           Proteggiamo le donne!</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Scale>
                                      <p:cBhvr>
                                        <p:cTn id="13" dur="1000" decel="50000" fill="hold">
                                          <p:stCondLst>
                                            <p:cond delay="0"/>
                                          </p:stCondLst>
                                        </p:cTn>
                                        <p:tgtEl>
                                          <p:spTgt spid="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6">
                                            <p:txEl>
                                              <p:pRg st="0" end="0"/>
                                            </p:txEl>
                                          </p:spTgt>
                                        </p:tgtEl>
                                        <p:attrNameLst>
                                          <p:attrName>ppt_x</p:attrName>
                                          <p:attrName>ppt_y</p:attrName>
                                        </p:attrNameLst>
                                      </p:cBhvr>
                                    </p:animMotion>
                                    <p:animEffect transition="in" filter="fade">
                                      <p:cBhvr>
                                        <p:cTn id="15" dur="1000"/>
                                        <p:tgtEl>
                                          <p:spTgt spid="6">
                                            <p:txEl>
                                              <p:pRg st="0" end="0"/>
                                            </p:txEl>
                                          </p:spTgt>
                                        </p:tgtEl>
                                      </p:cBhvr>
                                    </p:animEffect>
                                  </p:childTnLst>
                                </p:cTn>
                              </p:par>
                            </p:childTnLst>
                          </p:cTn>
                        </p:par>
                        <p:par>
                          <p:cTn id="16" fill="hold">
                            <p:stCondLst>
                              <p:cond delay="2000"/>
                            </p:stCondLst>
                            <p:childTnLst>
                              <p:par>
                                <p:cTn id="17" presetID="52" presetClass="entr" presetSubtype="0" fill="hold" grpId="0" nodeType="after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Scale>
                                      <p:cBhvr>
                                        <p:cTn id="19" dur="1000" decel="50000" fill="hold">
                                          <p:stCondLst>
                                            <p:cond delay="0"/>
                                          </p:stCondLst>
                                        </p:cTn>
                                        <p:tgtEl>
                                          <p:spTgt spid="6">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6">
                                            <p:txEl>
                                              <p:pRg st="1" end="1"/>
                                            </p:txEl>
                                          </p:spTgt>
                                        </p:tgtEl>
                                        <p:attrNameLst>
                                          <p:attrName>ppt_x</p:attrName>
                                          <p:attrName>ppt_y</p:attrName>
                                        </p:attrNameLst>
                                      </p:cBhvr>
                                    </p:animMotion>
                                    <p:animEffect transition="in" filter="fade">
                                      <p:cBhvr>
                                        <p:cTn id="21"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251520" y="980728"/>
            <a:ext cx="8229600" cy="4572000"/>
          </a:xfrm>
        </p:spPr>
        <p:txBody>
          <a:bodyPr/>
          <a:lstStyle/>
          <a:p>
            <a:pPr>
              <a:buNone/>
            </a:pPr>
            <a:r>
              <a:rPr lang="it-IT" dirty="0" smtClean="0"/>
              <a:t>Tale discriminazione si evidenzia in maggior modo con particolari tecniche utilizzate nella costruzione delle pubblicità:</a:t>
            </a:r>
          </a:p>
          <a:p>
            <a:pPr>
              <a:buNone/>
            </a:pPr>
            <a:endParaRPr lang="it-IT" dirty="0" smtClean="0"/>
          </a:p>
          <a:p>
            <a:r>
              <a:rPr lang="it-IT" u="sng" dirty="0" smtClean="0"/>
              <a:t>Frammentazione del corpo femminile</a:t>
            </a:r>
            <a:r>
              <a:rPr lang="it-IT" dirty="0" smtClean="0"/>
              <a:t>                                  vengono rappresentati parti del corpo                                              femminile, incredibilmente perfetti.</a:t>
            </a:r>
          </a:p>
          <a:p>
            <a:pPr>
              <a:buNone/>
            </a:pPr>
            <a:endParaRPr lang="it-IT" dirty="0"/>
          </a:p>
        </p:txBody>
      </p:sp>
      <p:pic>
        <p:nvPicPr>
          <p:cNvPr id="10243" name="Picture 3"/>
          <p:cNvPicPr>
            <a:picLocks noChangeAspect="1" noChangeArrowheads="1"/>
          </p:cNvPicPr>
          <p:nvPr/>
        </p:nvPicPr>
        <p:blipFill>
          <a:blip r:embed="rId2" cstate="print"/>
          <a:srcRect/>
          <a:stretch>
            <a:fillRect/>
          </a:stretch>
        </p:blipFill>
        <p:spPr bwMode="auto">
          <a:xfrm>
            <a:off x="6012160" y="2492896"/>
            <a:ext cx="2552550" cy="339434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Scale>
                                      <p:cBhvr>
                                        <p:cTn id="7" dur="1000" decel="50000" fill="hold">
                                          <p:stCondLst>
                                            <p:cond delay="0"/>
                                          </p:stCondLst>
                                        </p:cTn>
                                        <p:tgtEl>
                                          <p:spTgt spid="2">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xEl>
                                              <p:pRg st="0" end="0"/>
                                            </p:txEl>
                                          </p:spTgt>
                                        </p:tgtEl>
                                        <p:attrNameLst>
                                          <p:attrName>ppt_x</p:attrName>
                                          <p:attrName>ppt_y</p:attrName>
                                        </p:attrNameLst>
                                      </p:cBhvr>
                                    </p:animMotion>
                                    <p:animEffect transition="in" filter="fade">
                                      <p:cBhvr>
                                        <p:cTn id="9" dur="1000"/>
                                        <p:tgtEl>
                                          <p:spTgt spid="2">
                                            <p:txEl>
                                              <p:pRg st="0" end="0"/>
                                            </p:txEl>
                                          </p:spTgt>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Scale>
                                      <p:cBhvr>
                                        <p:cTn id="12" dur="1000" decel="50000" fill="hold">
                                          <p:stCondLst>
                                            <p:cond delay="0"/>
                                          </p:stCondLst>
                                        </p:cTn>
                                        <p:tgtEl>
                                          <p:spTgt spid="2">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2">
                                            <p:txEl>
                                              <p:pRg st="2" end="2"/>
                                            </p:txEl>
                                          </p:spTgt>
                                        </p:tgtEl>
                                        <p:attrNameLst>
                                          <p:attrName>ppt_x</p:attrName>
                                          <p:attrName>ppt_y</p:attrName>
                                        </p:attrNameLst>
                                      </p:cBhvr>
                                    </p:animMotion>
                                    <p:animEffect transition="in" filter="fade">
                                      <p:cBhvr>
                                        <p:cTn id="14" dur="1000"/>
                                        <p:tgtEl>
                                          <p:spTgt spid="2">
                                            <p:txEl>
                                              <p:pRg st="2" end="2"/>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10243"/>
                                        </p:tgtEl>
                                        <p:attrNameLst>
                                          <p:attrName>style.visibility</p:attrName>
                                        </p:attrNameLst>
                                      </p:cBhvr>
                                      <p:to>
                                        <p:strVal val="visible"/>
                                      </p:to>
                                    </p:set>
                                    <p:animEffect transition="in" filter="fade">
                                      <p:cBhvr>
                                        <p:cTn id="17" dur="20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620688"/>
            <a:ext cx="7920880" cy="4497288"/>
          </a:xfrm>
        </p:spPr>
        <p:txBody>
          <a:bodyPr/>
          <a:lstStyle/>
          <a:p>
            <a:r>
              <a:rPr lang="it-IT" u="sng" dirty="0" smtClean="0"/>
              <a:t>Annullamento della donna </a:t>
            </a:r>
          </a:p>
          <a:p>
            <a:pPr>
              <a:buNone/>
            </a:pPr>
            <a:r>
              <a:rPr lang="it-IT" dirty="0" smtClean="0"/>
              <a:t>la donna presente nella pubblicità viene annullata per pubblicizzare l’oggetto.</a:t>
            </a:r>
            <a:endParaRPr lang="it-IT" u="sng" dirty="0"/>
          </a:p>
        </p:txBody>
      </p:sp>
      <p:pic>
        <p:nvPicPr>
          <p:cNvPr id="11267" name="Picture 3" descr="C:\Users\Giulia\Desktop\cartella progetto\011.jpg"/>
          <p:cNvPicPr>
            <a:picLocks noChangeAspect="1" noChangeArrowheads="1"/>
          </p:cNvPicPr>
          <p:nvPr/>
        </p:nvPicPr>
        <p:blipFill>
          <a:blip r:embed="rId2" cstate="print"/>
          <a:srcRect/>
          <a:stretch>
            <a:fillRect/>
          </a:stretch>
        </p:blipFill>
        <p:spPr bwMode="auto">
          <a:xfrm>
            <a:off x="4716016" y="1556792"/>
            <a:ext cx="3705876" cy="4941168"/>
          </a:xfrm>
          <a:prstGeom prst="rect">
            <a:avLst/>
          </a:prstGeom>
          <a:noFill/>
        </p:spPr>
      </p:pic>
      <p:pic>
        <p:nvPicPr>
          <p:cNvPr id="11268" name="Picture 4"/>
          <p:cNvPicPr>
            <a:picLocks noChangeAspect="1" noChangeArrowheads="1"/>
          </p:cNvPicPr>
          <p:nvPr/>
        </p:nvPicPr>
        <p:blipFill>
          <a:blip r:embed="rId3" cstate="print"/>
          <a:srcRect/>
          <a:stretch>
            <a:fillRect/>
          </a:stretch>
        </p:blipFill>
        <p:spPr bwMode="auto">
          <a:xfrm>
            <a:off x="467544" y="2564904"/>
            <a:ext cx="4649755" cy="348731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Scale>
                                      <p:cBhvr>
                                        <p:cTn id="7" dur="1000" decel="50000" fill="hold">
                                          <p:stCondLst>
                                            <p:cond delay="0"/>
                                          </p:stCondLst>
                                        </p:cTn>
                                        <p:tgtEl>
                                          <p:spTgt spid="2">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xEl>
                                              <p:pRg st="0" end="0"/>
                                            </p:txEl>
                                          </p:spTgt>
                                        </p:tgtEl>
                                        <p:attrNameLst>
                                          <p:attrName>ppt_x</p:attrName>
                                          <p:attrName>ppt_y</p:attrName>
                                        </p:attrNameLst>
                                      </p:cBhvr>
                                    </p:animMotion>
                                    <p:animEffect transition="in" filter="fade">
                                      <p:cBhvr>
                                        <p:cTn id="9" dur="1000"/>
                                        <p:tgtEl>
                                          <p:spTgt spid="2">
                                            <p:txEl>
                                              <p:pRg st="0" end="0"/>
                                            </p:txEl>
                                          </p:spTgt>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Scale>
                                      <p:cBhvr>
                                        <p:cTn id="12" dur="1000" decel="50000" fill="hold">
                                          <p:stCondLst>
                                            <p:cond delay="0"/>
                                          </p:stCondLst>
                                        </p:cTn>
                                        <p:tgtEl>
                                          <p:spTgt spid="2">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2">
                                            <p:txEl>
                                              <p:pRg st="1" end="1"/>
                                            </p:txEl>
                                          </p:spTgt>
                                        </p:tgtEl>
                                        <p:attrNameLst>
                                          <p:attrName>ppt_x</p:attrName>
                                          <p:attrName>ppt_y</p:attrName>
                                        </p:attrNameLst>
                                      </p:cBhvr>
                                    </p:animMotion>
                                    <p:animEffect transition="in" filter="fade">
                                      <p:cBhvr>
                                        <p:cTn id="14" dur="1000"/>
                                        <p:tgtEl>
                                          <p:spTgt spid="2">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11267"/>
                                        </p:tgtEl>
                                        <p:attrNameLst>
                                          <p:attrName>style.visibility</p:attrName>
                                        </p:attrNameLst>
                                      </p:cBhvr>
                                      <p:to>
                                        <p:strVal val="visible"/>
                                      </p:to>
                                    </p:set>
                                    <p:animEffect transition="in" filter="fade">
                                      <p:cBhvr>
                                        <p:cTn id="17" dur="2000"/>
                                        <p:tgtEl>
                                          <p:spTgt spid="11267"/>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1268"/>
                                        </p:tgtEl>
                                        <p:attrNameLst>
                                          <p:attrName>style.visibility</p:attrName>
                                        </p:attrNameLst>
                                      </p:cBhvr>
                                      <p:to>
                                        <p:strVal val="visible"/>
                                      </p:to>
                                    </p:set>
                                    <p:animEffect transition="in" filter="fade">
                                      <p:cBhvr>
                                        <p:cTn id="21" dur="20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764704"/>
            <a:ext cx="8291264" cy="4929336"/>
          </a:xfrm>
        </p:spPr>
        <p:txBody>
          <a:bodyPr/>
          <a:lstStyle/>
          <a:p>
            <a:r>
              <a:rPr lang="it-IT" u="sng" dirty="0" smtClean="0"/>
              <a:t>Sguardo delle donne raffigurate                                </a:t>
            </a:r>
            <a:r>
              <a:rPr lang="it-IT" dirty="0" smtClean="0"/>
              <a:t>induce lo spettatore a sentirsi desiderato e potente. La donna deve sedurre.</a:t>
            </a:r>
            <a:r>
              <a:rPr lang="it-IT" u="sng" dirty="0" smtClean="0"/>
              <a:t>                   </a:t>
            </a:r>
          </a:p>
          <a:p>
            <a:pPr>
              <a:buNone/>
            </a:pPr>
            <a:endParaRPr lang="it-IT" dirty="0"/>
          </a:p>
        </p:txBody>
      </p:sp>
      <p:pic>
        <p:nvPicPr>
          <p:cNvPr id="12290" name="Picture 2"/>
          <p:cNvPicPr>
            <a:picLocks noChangeAspect="1" noChangeArrowheads="1"/>
          </p:cNvPicPr>
          <p:nvPr/>
        </p:nvPicPr>
        <p:blipFill>
          <a:blip r:embed="rId2" cstate="print"/>
          <a:srcRect/>
          <a:stretch>
            <a:fillRect/>
          </a:stretch>
        </p:blipFill>
        <p:spPr bwMode="auto">
          <a:xfrm>
            <a:off x="1331640" y="2204864"/>
            <a:ext cx="6096000" cy="3771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Scale>
                                      <p:cBhvr>
                                        <p:cTn id="7" dur="1000" decel="50000" fill="hold">
                                          <p:stCondLst>
                                            <p:cond delay="0"/>
                                          </p:stCondLst>
                                        </p:cTn>
                                        <p:tgtEl>
                                          <p:spTgt spid="2">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xEl>
                                              <p:pRg st="0" end="0"/>
                                            </p:txEl>
                                          </p:spTgt>
                                        </p:tgtEl>
                                        <p:attrNameLst>
                                          <p:attrName>ppt_x</p:attrName>
                                          <p:attrName>ppt_y</p:attrName>
                                        </p:attrNameLst>
                                      </p:cBhvr>
                                    </p:animMotion>
                                    <p:animEffect transition="in" filter="fade">
                                      <p:cBhvr>
                                        <p:cTn id="9" dur="1000"/>
                                        <p:tgtEl>
                                          <p:spTgt spid="2">
                                            <p:txEl>
                                              <p:pRg st="0" end="0"/>
                                            </p:txEl>
                                          </p:spTgt>
                                        </p:tgtEl>
                                      </p:cBhvr>
                                    </p:animEffect>
                                  </p:childTnLst>
                                </p:cTn>
                              </p:par>
                              <p:par>
                                <p:cTn id="10" presetID="10" presetClass="entr" presetSubtype="0" fill="hold" nodeType="withEffect">
                                  <p:stCondLst>
                                    <p:cond delay="0"/>
                                  </p:stCondLst>
                                  <p:childTnLst>
                                    <p:set>
                                      <p:cBhvr>
                                        <p:cTn id="11" dur="1" fill="hold">
                                          <p:stCondLst>
                                            <p:cond delay="0"/>
                                          </p:stCondLst>
                                        </p:cTn>
                                        <p:tgtEl>
                                          <p:spTgt spid="12290"/>
                                        </p:tgtEl>
                                        <p:attrNameLst>
                                          <p:attrName>style.visibility</p:attrName>
                                        </p:attrNameLst>
                                      </p:cBhvr>
                                      <p:to>
                                        <p:strVal val="visible"/>
                                      </p:to>
                                    </p:set>
                                    <p:animEffect transition="in" filter="fade">
                                      <p:cBhvr>
                                        <p:cTn id="12" dur="2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cstate="print"/>
          <a:srcRect/>
          <a:stretch>
            <a:fillRect/>
          </a:stretch>
        </p:blipFill>
        <p:spPr bwMode="auto">
          <a:xfrm>
            <a:off x="4427984" y="1844824"/>
            <a:ext cx="4232720" cy="3240360"/>
          </a:xfrm>
          <a:prstGeom prst="rect">
            <a:avLst/>
          </a:prstGeom>
          <a:noFill/>
          <a:ln w="9525">
            <a:noFill/>
            <a:miter lim="800000"/>
            <a:headEnd/>
            <a:tailEnd/>
          </a:ln>
        </p:spPr>
      </p:pic>
      <p:sp>
        <p:nvSpPr>
          <p:cNvPr id="2" name="Segnaposto contenuto 1"/>
          <p:cNvSpPr>
            <a:spLocks noGrp="1"/>
          </p:cNvSpPr>
          <p:nvPr>
            <p:ph idx="1"/>
          </p:nvPr>
        </p:nvSpPr>
        <p:spPr>
          <a:xfrm>
            <a:off x="467544" y="908720"/>
            <a:ext cx="8229600" cy="4572000"/>
          </a:xfrm>
        </p:spPr>
        <p:txBody>
          <a:bodyPr/>
          <a:lstStyle/>
          <a:p>
            <a:r>
              <a:rPr lang="it-IT" u="sng" dirty="0" smtClean="0"/>
              <a:t>Ruolo passivo della donna                                                        </a:t>
            </a:r>
            <a:r>
              <a:rPr lang="it-IT" dirty="0" smtClean="0"/>
              <a:t>  la donna ha ruolo passivo mentre l’uomo ha ruolo attivo.</a:t>
            </a:r>
            <a:r>
              <a:rPr lang="it-IT" u="sng" dirty="0" smtClean="0"/>
              <a:t>        </a:t>
            </a:r>
            <a:endParaRPr lang="it-IT" u="sng" dirty="0"/>
          </a:p>
        </p:txBody>
      </p:sp>
      <p:pic>
        <p:nvPicPr>
          <p:cNvPr id="13314" name="Picture 2" descr="C:\Users\Giulia\Desktop\cartella progetto\DolceGabbana03.jpg"/>
          <p:cNvPicPr>
            <a:picLocks noChangeAspect="1" noChangeArrowheads="1"/>
          </p:cNvPicPr>
          <p:nvPr/>
        </p:nvPicPr>
        <p:blipFill>
          <a:blip r:embed="rId3" cstate="print"/>
          <a:srcRect/>
          <a:stretch>
            <a:fillRect/>
          </a:stretch>
        </p:blipFill>
        <p:spPr bwMode="auto">
          <a:xfrm>
            <a:off x="611560" y="2708920"/>
            <a:ext cx="4754893" cy="356617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Scale>
                                      <p:cBhvr>
                                        <p:cTn id="7" dur="1000" decel="50000" fill="hold">
                                          <p:stCondLst>
                                            <p:cond delay="0"/>
                                          </p:stCondLst>
                                        </p:cTn>
                                        <p:tgtEl>
                                          <p:spTgt spid="2">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xEl>
                                              <p:pRg st="0" end="0"/>
                                            </p:txEl>
                                          </p:spTgt>
                                        </p:tgtEl>
                                        <p:attrNameLst>
                                          <p:attrName>ppt_x</p:attrName>
                                          <p:attrName>ppt_y</p:attrName>
                                        </p:attrNameLst>
                                      </p:cBhvr>
                                    </p:animMotion>
                                    <p:animEffect transition="in" filter="fade">
                                      <p:cBhvr>
                                        <p:cTn id="9" dur="1000"/>
                                        <p:tgtEl>
                                          <p:spTgt spid="2">
                                            <p:txEl>
                                              <p:pRg st="0" end="0"/>
                                            </p:txEl>
                                          </p:spTgt>
                                        </p:tgtEl>
                                      </p:cBhvr>
                                    </p:animEffect>
                                  </p:childTnLst>
                                </p:cTn>
                              </p:par>
                              <p:par>
                                <p:cTn id="10" presetID="10" presetClass="entr" presetSubtype="0" fill="hold" nodeType="withEffect">
                                  <p:stCondLst>
                                    <p:cond delay="0"/>
                                  </p:stCondLst>
                                  <p:childTnLst>
                                    <p:set>
                                      <p:cBhvr>
                                        <p:cTn id="11" dur="1" fill="hold">
                                          <p:stCondLst>
                                            <p:cond delay="0"/>
                                          </p:stCondLst>
                                        </p:cTn>
                                        <p:tgtEl>
                                          <p:spTgt spid="13315"/>
                                        </p:tgtEl>
                                        <p:attrNameLst>
                                          <p:attrName>style.visibility</p:attrName>
                                        </p:attrNameLst>
                                      </p:cBhvr>
                                      <p:to>
                                        <p:strVal val="visible"/>
                                      </p:to>
                                    </p:set>
                                    <p:animEffect transition="in" filter="fade">
                                      <p:cBhvr>
                                        <p:cTn id="12" dur="2000"/>
                                        <p:tgtEl>
                                          <p:spTgt spid="13315"/>
                                        </p:tgtEl>
                                      </p:cBhvr>
                                    </p:animEffect>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13314"/>
                                        </p:tgtEl>
                                        <p:attrNameLst>
                                          <p:attrName>style.visibility</p:attrName>
                                        </p:attrNameLst>
                                      </p:cBhvr>
                                      <p:to>
                                        <p:strVal val="visible"/>
                                      </p:to>
                                    </p:set>
                                    <p:animEffect transition="in" filter="fade">
                                      <p:cBhvr>
                                        <p:cTn id="16" dur="2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contenuto 7"/>
          <p:cNvSpPr>
            <a:spLocks noGrp="1"/>
          </p:cNvSpPr>
          <p:nvPr>
            <p:ph idx="1"/>
          </p:nvPr>
        </p:nvSpPr>
        <p:spPr/>
        <p:txBody>
          <a:bodyPr/>
          <a:lstStyle/>
          <a:p>
            <a:r>
              <a:rPr lang="it-IT" dirty="0" smtClean="0"/>
              <a:t>Nell’antichità la donna era ritenuta un essere inferiore e il suo unico scopo era servire l’uomo.                           Da piccole si era sottoposte al completo potere del padre e una volta sposate, del marito.</a:t>
            </a:r>
          </a:p>
          <a:p>
            <a:r>
              <a:rPr lang="it-IT" dirty="0" smtClean="0"/>
              <a:t>Nell’antica Grecia le donne non avevano diritto al voto, non contavano per la società.                                            Il loro unico pensiero                                                       doveva essere accudire i figli.</a:t>
            </a:r>
          </a:p>
          <a:p>
            <a:pPr>
              <a:buNone/>
            </a:pPr>
            <a:endParaRPr lang="it-IT" dirty="0" smtClean="0"/>
          </a:p>
          <a:p>
            <a:pPr>
              <a:buNone/>
            </a:pPr>
            <a:endParaRPr lang="it-IT" dirty="0" smtClean="0"/>
          </a:p>
          <a:p>
            <a:pPr>
              <a:buNone/>
            </a:pPr>
            <a:endParaRPr lang="it-IT" dirty="0" smtClean="0"/>
          </a:p>
          <a:p>
            <a:pPr>
              <a:buNone/>
            </a:pPr>
            <a:endParaRPr lang="it-IT" dirty="0"/>
          </a:p>
        </p:txBody>
      </p:sp>
      <p:sp>
        <p:nvSpPr>
          <p:cNvPr id="7" name="Titolo 6"/>
          <p:cNvSpPr>
            <a:spLocks noGrp="1"/>
          </p:cNvSpPr>
          <p:nvPr>
            <p:ph type="title"/>
          </p:nvPr>
        </p:nvSpPr>
        <p:spPr/>
        <p:txBody>
          <a:bodyPr>
            <a:normAutofit/>
          </a:bodyPr>
          <a:lstStyle/>
          <a:p>
            <a:pPr algn="ctr"/>
            <a:r>
              <a:rPr lang="it-IT" sz="4400" dirty="0" smtClean="0"/>
              <a:t>La donna </a:t>
            </a:r>
            <a:r>
              <a:rPr lang="it-IT" sz="4800" dirty="0" smtClean="0"/>
              <a:t>nel passato</a:t>
            </a:r>
            <a:endParaRPr lang="it-IT" sz="4800" dirty="0"/>
          </a:p>
        </p:txBody>
      </p:sp>
      <p:pic>
        <p:nvPicPr>
          <p:cNvPr id="1027" name="Picture 3"/>
          <p:cNvPicPr>
            <a:picLocks noChangeAspect="1" noChangeArrowheads="1"/>
          </p:cNvPicPr>
          <p:nvPr/>
        </p:nvPicPr>
        <p:blipFill>
          <a:blip r:embed="rId2" cstate="print"/>
          <a:srcRect/>
          <a:stretch>
            <a:fillRect/>
          </a:stretch>
        </p:blipFill>
        <p:spPr bwMode="auto">
          <a:xfrm>
            <a:off x="5364088" y="3717032"/>
            <a:ext cx="2890174" cy="263728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par>
                          <p:cTn id="10" fill="hold">
                            <p:stCondLst>
                              <p:cond delay="1000"/>
                            </p:stCondLst>
                            <p:childTnLst>
                              <p:par>
                                <p:cTn id="11" presetID="15" presetClass="entr" presetSubtype="0" fill="hold" grpId="0" nodeType="after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p:cTn id="13"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8">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000"/>
                            </p:stCondLst>
                            <p:childTnLst>
                              <p:par>
                                <p:cTn id="18" presetID="15" presetClass="entr" presetSubtype="0" fill="hold" grpId="0" nodeType="after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 calcmode="lin" valueType="num">
                                      <p:cBhvr>
                                        <p:cTn id="20" dur="1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8">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8">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8">
                                            <p:txEl>
                                              <p:pRg st="1" end="1"/>
                                            </p:txEl>
                                          </p:spTgt>
                                        </p:tgtEl>
                                        <p:attrNameLst>
                                          <p:attrName>ppt_y</p:attrName>
                                        </p:attrNameLst>
                                      </p:cBhvr>
                                      <p:tavLst>
                                        <p:tav tm="0" fmla="#ppt_y+(sin(-2*pi*(1-$))*-#ppt_x+cos(-2*pi*(1-$))*(1-#ppt_y))*(1-$)">
                                          <p:val>
                                            <p:fltVal val="0"/>
                                          </p:val>
                                        </p:tav>
                                        <p:tav tm="100000">
                                          <p:val>
                                            <p:fltVal val="1"/>
                                          </p:val>
                                        </p:tav>
                                      </p:tavLst>
                                    </p:anim>
                                  </p:childTnLst>
                                </p:cTn>
                              </p:par>
                              <p:par>
                                <p:cTn id="24" presetID="10" presetClass="entr" presetSubtype="0" fill="hold" nodeType="withEffect">
                                  <p:stCondLst>
                                    <p:cond delay="0"/>
                                  </p:stCondLst>
                                  <p:childTnLst>
                                    <p:set>
                                      <p:cBhvr>
                                        <p:cTn id="25" dur="1" fill="hold">
                                          <p:stCondLst>
                                            <p:cond delay="0"/>
                                          </p:stCondLst>
                                        </p:cTn>
                                        <p:tgtEl>
                                          <p:spTgt spid="1027"/>
                                        </p:tgtEl>
                                        <p:attrNameLst>
                                          <p:attrName>style.visibility</p:attrName>
                                        </p:attrNameLst>
                                      </p:cBhvr>
                                      <p:to>
                                        <p:strVal val="visible"/>
                                      </p:to>
                                    </p:set>
                                    <p:animEffect transition="in" filter="fade">
                                      <p:cBhvr>
                                        <p:cTn id="26"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endParaRPr lang="it-IT"/>
          </a:p>
        </p:txBody>
      </p:sp>
      <p:sp>
        <p:nvSpPr>
          <p:cNvPr id="3" name="Titolo 2"/>
          <p:cNvSpPr>
            <a:spLocks noGrp="1"/>
          </p:cNvSpPr>
          <p:nvPr>
            <p:ph type="title"/>
          </p:nvPr>
        </p:nvSpPr>
        <p:spPr/>
        <p:txBody>
          <a:bodyPr/>
          <a:lstStyle/>
          <a:p>
            <a:endParaRPr lang="it-IT"/>
          </a:p>
        </p:txBody>
      </p:sp>
    </p:spTree>
    <p:extLst>
      <p:ext uri="{BB962C8B-B14F-4D97-AF65-F5344CB8AC3E}">
        <p14:creationId xmlns:p14="http://schemas.microsoft.com/office/powerpoint/2010/main" val="4162167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idx="1"/>
          </p:nvPr>
        </p:nvSpPr>
        <p:spPr>
          <a:xfrm>
            <a:off x="683568" y="548680"/>
            <a:ext cx="8229600" cy="4572000"/>
          </a:xfrm>
        </p:spPr>
        <p:txBody>
          <a:bodyPr>
            <a:normAutofit fontScale="92500" lnSpcReduction="10000"/>
          </a:bodyPr>
          <a:lstStyle/>
          <a:p>
            <a:pPr>
              <a:buNone/>
            </a:pPr>
            <a:r>
              <a:rPr lang="it-IT" dirty="0" smtClean="0"/>
              <a:t>Molti illustri filosofi dell’antichità hanno esposto violente critiche nei confronti delle donne:</a:t>
            </a:r>
          </a:p>
          <a:p>
            <a:endParaRPr lang="it-IT" dirty="0" smtClean="0"/>
          </a:p>
          <a:p>
            <a:endParaRPr lang="it-IT" dirty="0" smtClean="0"/>
          </a:p>
          <a:p>
            <a:r>
              <a:rPr lang="it-IT" u="sng" dirty="0" smtClean="0"/>
              <a:t>Euripide</a:t>
            </a:r>
            <a:r>
              <a:rPr lang="it-IT" dirty="0" smtClean="0"/>
              <a:t>, considerato uno dei più grandi poeti del mondo, affermava che la donna fosse il “peggiore dei mali”.</a:t>
            </a:r>
          </a:p>
          <a:p>
            <a:r>
              <a:rPr lang="it-IT" dirty="0" smtClean="0"/>
              <a:t>Per </a:t>
            </a:r>
            <a:r>
              <a:rPr lang="it-IT" u="sng" dirty="0" smtClean="0"/>
              <a:t>Platone</a:t>
            </a:r>
            <a:r>
              <a:rPr lang="it-IT" dirty="0" smtClean="0"/>
              <a:t>, uno dei massimi filosofi greci, non c'era posto per la donna nella buona organizzazione sociale. </a:t>
            </a:r>
          </a:p>
          <a:p>
            <a:r>
              <a:rPr lang="it-IT" u="sng" dirty="0" smtClean="0"/>
              <a:t>Aristotele</a:t>
            </a:r>
            <a:r>
              <a:rPr lang="it-IT" dirty="0" smtClean="0"/>
              <a:t>, un altro dei più grandi filosofi, affermava che essa fosse per natura “ difettosa e incompleta”. </a:t>
            </a:r>
          </a:p>
          <a:p>
            <a:r>
              <a:rPr lang="it-IT" u="sng" dirty="0" smtClean="0"/>
              <a:t>Pitagora</a:t>
            </a:r>
            <a:r>
              <a:rPr lang="it-IT" dirty="0" smtClean="0"/>
              <a:t> affermava che la donna fosse stata creata “ dal principio cattivo che generò il caos e le tenebre”.</a:t>
            </a:r>
          </a:p>
          <a:p>
            <a:endParaRPr lang="it-IT"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Scale>
                                      <p:cBhvr>
                                        <p:cTn id="7" dur="1000" decel="50000" fill="hold">
                                          <p:stCondLst>
                                            <p:cond delay="0"/>
                                          </p:stCondLst>
                                        </p:cTn>
                                        <p:tgtEl>
                                          <p:spTgt spid="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xEl>
                                              <p:pRg st="0" end="0"/>
                                            </p:txEl>
                                          </p:spTgt>
                                        </p:tgtEl>
                                        <p:attrNameLst>
                                          <p:attrName>ppt_x</p:attrName>
                                          <p:attrName>ppt_y</p:attrName>
                                        </p:attrNameLst>
                                      </p:cBhvr>
                                    </p:animMotion>
                                    <p:animEffect transition="in" filter="fade">
                                      <p:cBhvr>
                                        <p:cTn id="9" dur="1000"/>
                                        <p:tgtEl>
                                          <p:spTgt spid="4">
                                            <p:txEl>
                                              <p:pRg st="0" end="0"/>
                                            </p:txEl>
                                          </p:spTgt>
                                        </p:tgtEl>
                                      </p:cBhvr>
                                    </p:animEffect>
                                  </p:childTnLst>
                                </p:cTn>
                              </p:par>
                              <p:par>
                                <p:cTn id="10" presetID="52" presetClass="entr" presetSubtype="0" fill="hold" nodeType="with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Scale>
                                      <p:cBhvr>
                                        <p:cTn id="12" dur="1000" decel="50000" fill="hold">
                                          <p:stCondLst>
                                            <p:cond delay="0"/>
                                          </p:stCondLst>
                                        </p:cTn>
                                        <p:tgtEl>
                                          <p:spTgt spid="4">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4">
                                            <p:txEl>
                                              <p:pRg st="3" end="3"/>
                                            </p:txEl>
                                          </p:spTgt>
                                        </p:tgtEl>
                                        <p:attrNameLst>
                                          <p:attrName>ppt_x</p:attrName>
                                          <p:attrName>ppt_y</p:attrName>
                                        </p:attrNameLst>
                                      </p:cBhvr>
                                    </p:animMotion>
                                    <p:animEffect transition="in" filter="fade">
                                      <p:cBhvr>
                                        <p:cTn id="14" dur="1000"/>
                                        <p:tgtEl>
                                          <p:spTgt spid="4">
                                            <p:txEl>
                                              <p:pRg st="3" end="3"/>
                                            </p:txEl>
                                          </p:spTgt>
                                        </p:tgtEl>
                                      </p:cBhvr>
                                    </p:animEffect>
                                  </p:childTnLst>
                                </p:cTn>
                              </p:par>
                              <p:par>
                                <p:cTn id="15" presetID="52"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Scale>
                                      <p:cBhvr>
                                        <p:cTn id="17" dur="1000" decel="50000" fill="hold">
                                          <p:stCondLst>
                                            <p:cond delay="0"/>
                                          </p:stCondLst>
                                        </p:cTn>
                                        <p:tgtEl>
                                          <p:spTgt spid="4">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4">
                                            <p:txEl>
                                              <p:pRg st="4" end="4"/>
                                            </p:txEl>
                                          </p:spTgt>
                                        </p:tgtEl>
                                        <p:attrNameLst>
                                          <p:attrName>ppt_x</p:attrName>
                                          <p:attrName>ppt_y</p:attrName>
                                        </p:attrNameLst>
                                      </p:cBhvr>
                                    </p:animMotion>
                                    <p:animEffect transition="in" filter="fade">
                                      <p:cBhvr>
                                        <p:cTn id="19" dur="1000"/>
                                        <p:tgtEl>
                                          <p:spTgt spid="4">
                                            <p:txEl>
                                              <p:pRg st="4" end="4"/>
                                            </p:txEl>
                                          </p:spTgt>
                                        </p:tgtEl>
                                      </p:cBhvr>
                                    </p:animEffect>
                                  </p:childTnLst>
                                </p:cTn>
                              </p:par>
                              <p:par>
                                <p:cTn id="20" presetID="52" presetClass="entr" presetSubtype="0"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Scale>
                                      <p:cBhvr>
                                        <p:cTn id="22" dur="1000" decel="50000" fill="hold">
                                          <p:stCondLst>
                                            <p:cond delay="0"/>
                                          </p:stCondLst>
                                        </p:cTn>
                                        <p:tgtEl>
                                          <p:spTgt spid="4">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4">
                                            <p:txEl>
                                              <p:pRg st="5" end="5"/>
                                            </p:txEl>
                                          </p:spTgt>
                                        </p:tgtEl>
                                        <p:attrNameLst>
                                          <p:attrName>ppt_x</p:attrName>
                                          <p:attrName>ppt_y</p:attrName>
                                        </p:attrNameLst>
                                      </p:cBhvr>
                                    </p:animMotion>
                                    <p:animEffect transition="in" filter="fade">
                                      <p:cBhvr>
                                        <p:cTn id="24" dur="1000"/>
                                        <p:tgtEl>
                                          <p:spTgt spid="4">
                                            <p:txEl>
                                              <p:pRg st="5" end="5"/>
                                            </p:txEl>
                                          </p:spTgt>
                                        </p:tgtEl>
                                      </p:cBhvr>
                                    </p:animEffect>
                                  </p:childTnLst>
                                </p:cTn>
                              </p:par>
                              <p:par>
                                <p:cTn id="25" presetID="52" presetClass="entr" presetSubtype="0" fill="hold"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Scale>
                                      <p:cBhvr>
                                        <p:cTn id="27" dur="1000" decel="50000" fill="hold">
                                          <p:stCondLst>
                                            <p:cond delay="0"/>
                                          </p:stCondLst>
                                        </p:cTn>
                                        <p:tgtEl>
                                          <p:spTgt spid="4">
                                            <p:txEl>
                                              <p:pRg st="6" end="6"/>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4">
                                            <p:txEl>
                                              <p:pRg st="6" end="6"/>
                                            </p:txEl>
                                          </p:spTgt>
                                        </p:tgtEl>
                                        <p:attrNameLst>
                                          <p:attrName>ppt_x</p:attrName>
                                          <p:attrName>ppt_y</p:attrName>
                                        </p:attrNameLst>
                                      </p:cBhvr>
                                    </p:animMotion>
                                    <p:animEffect transition="in" filter="fade">
                                      <p:cBhvr>
                                        <p:cTn id="29"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39552" y="476672"/>
            <a:ext cx="8229600" cy="5832648"/>
          </a:xfrm>
        </p:spPr>
        <p:txBody>
          <a:bodyPr>
            <a:normAutofit fontScale="92500" lnSpcReduction="20000"/>
          </a:bodyPr>
          <a:lstStyle/>
          <a:p>
            <a:pPr>
              <a:buNone/>
            </a:pPr>
            <a:r>
              <a:rPr lang="it-IT" sz="9500" b="1" dirty="0" smtClean="0"/>
              <a:t>N</a:t>
            </a:r>
            <a:r>
              <a:rPr lang="it-IT" b="1" dirty="0" smtClean="0"/>
              <a:t>el Medioevo </a:t>
            </a:r>
            <a:r>
              <a:rPr lang="it-IT" dirty="0" smtClean="0"/>
              <a:t>la nascita di una bambina era vista come una disgrazia, provocava nei padri l'angoscia per la dote che sarebbe servita per farla sposare.  </a:t>
            </a:r>
          </a:p>
          <a:p>
            <a:endParaRPr lang="it-IT" dirty="0" smtClean="0"/>
          </a:p>
          <a:p>
            <a:r>
              <a:rPr lang="it-IT" dirty="0" smtClean="0"/>
              <a:t> Non venivano educate e la Chiesa stessa portava avanti questa immagine di inferiorità femminile. L’adulterio maschile era permesso, quello femminile no. Spesso la donna doveva accettare in casa amanti o figli illegittimi.</a:t>
            </a:r>
          </a:p>
          <a:p>
            <a:endParaRPr lang="it-IT" dirty="0" smtClean="0"/>
          </a:p>
          <a:p>
            <a:r>
              <a:rPr lang="it-IT" dirty="0" smtClean="0"/>
              <a:t>L’unico modo per studiare e avere delle libertà ( anche se molto limitate) era rinchiudersi in un convento di clausura. Soluzione drastica che molte giovani prendevano.</a:t>
            </a:r>
          </a:p>
          <a:p>
            <a:endParaRPr lang="it-IT" dirty="0" smtClean="0"/>
          </a:p>
          <a:p>
            <a:endParaRPr lang="it-IT" dirty="0" smtClean="0"/>
          </a:p>
          <a:p>
            <a:pPr>
              <a:buNone/>
            </a:pPr>
            <a:r>
              <a:rPr lang="it-IT" dirty="0" smtClean="0"/>
              <a:t>    </a:t>
            </a:r>
          </a:p>
        </p:txBody>
      </p:sp>
    </p:spTree>
    <p:extLst>
      <p:ext uri="{BB962C8B-B14F-4D97-AF65-F5344CB8AC3E}">
        <p14:creationId xmlns:p14="http://schemas.microsoft.com/office/powerpoint/2010/main" val="3376873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Scale>
                                      <p:cBhvr>
                                        <p:cTn id="12"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
                                            <p:txEl>
                                              <p:pRg st="2" end="2"/>
                                            </p:txEl>
                                          </p:spTgt>
                                        </p:tgtEl>
                                        <p:attrNameLst>
                                          <p:attrName>ppt_x</p:attrName>
                                          <p:attrName>ppt_y</p:attrName>
                                        </p:attrNameLst>
                                      </p:cBhvr>
                                    </p:animMotion>
                                    <p:animEffect transition="in" filter="fade">
                                      <p:cBhvr>
                                        <p:cTn id="14" dur="1000"/>
                                        <p:tgtEl>
                                          <p:spTgt spid="3">
                                            <p:txEl>
                                              <p:pRg st="2" end="2"/>
                                            </p:txEl>
                                          </p:spTgt>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Scale>
                                      <p:cBhvr>
                                        <p:cTn id="17"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
                                            <p:txEl>
                                              <p:pRg st="4" end="4"/>
                                            </p:txEl>
                                          </p:spTgt>
                                        </p:tgtEl>
                                        <p:attrNameLst>
                                          <p:attrName>ppt_x</p:attrName>
                                          <p:attrName>ppt_y</p:attrName>
                                        </p:attrNameLst>
                                      </p:cBhvr>
                                    </p:animMotion>
                                    <p:animEffect transition="in" filter="fade">
                                      <p:cBhvr>
                                        <p:cTn id="19" dur="1000"/>
                                        <p:tgtEl>
                                          <p:spTgt spid="3">
                                            <p:txEl>
                                              <p:pRg st="4" end="4"/>
                                            </p:txEl>
                                          </p:spTgt>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Scale>
                                      <p:cBhvr>
                                        <p:cTn id="22" dur="1000" decel="50000" fill="hold">
                                          <p:stCondLst>
                                            <p:cond delay="0"/>
                                          </p:stCondLst>
                                        </p:cTn>
                                        <p:tgtEl>
                                          <p:spTgt spid="3">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3">
                                            <p:txEl>
                                              <p:pRg st="7" end="7"/>
                                            </p:txEl>
                                          </p:spTgt>
                                        </p:tgtEl>
                                        <p:attrNameLst>
                                          <p:attrName>ppt_x</p:attrName>
                                          <p:attrName>ppt_y</p:attrName>
                                        </p:attrNameLst>
                                      </p:cBhvr>
                                    </p:animMotion>
                                    <p:animEffect transition="in" filter="fade">
                                      <p:cBhvr>
                                        <p:cTn id="24"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620688"/>
            <a:ext cx="8229600" cy="4572000"/>
          </a:xfrm>
        </p:spPr>
        <p:txBody>
          <a:bodyPr>
            <a:normAutofit/>
          </a:bodyPr>
          <a:lstStyle/>
          <a:p>
            <a:r>
              <a:rPr lang="it-IT" dirty="0" smtClean="0"/>
              <a:t>Con il Rinascimento, negli uomini parve crescere la misoginia (avversione contro le donne), che portò a un'emarginazione sempre maggiore della donna dal lavoro ed a una sua dipendenza sempre più stretta all'uomo. Quando, per lavorare, la donna doveva uscire di casa veniva ricreato per lei un ambiente  protettivo: entrava a far parte della famiglia del datore di lavoro, che assumeva verso di lei il ruolo tipico delle figura maschile. </a:t>
            </a:r>
            <a:endParaRPr lang="it-IT" dirty="0"/>
          </a:p>
        </p:txBody>
      </p:sp>
    </p:spTree>
    <p:extLst>
      <p:ext uri="{BB962C8B-B14F-4D97-AF65-F5344CB8AC3E}">
        <p14:creationId xmlns:p14="http://schemas.microsoft.com/office/powerpoint/2010/main" val="142638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524000"/>
            <a:ext cx="6275040" cy="5001344"/>
          </a:xfrm>
        </p:spPr>
        <p:txBody>
          <a:bodyPr>
            <a:normAutofit fontScale="77500" lnSpcReduction="20000"/>
          </a:bodyPr>
          <a:lstStyle/>
          <a:p>
            <a:r>
              <a:rPr lang="it-IT" dirty="0" smtClean="0"/>
              <a:t>Con la rivoluzione francese e con la rivoluzione industriale dell'Ottocento cominciò a cambiare la prospettiva di vita della donna. Ora si poteva aspirare ad un riconoscimento sociale, si poteva diventare cittadine a pieno titolo.</a:t>
            </a:r>
          </a:p>
          <a:p>
            <a:r>
              <a:rPr lang="it-IT" dirty="0" smtClean="0"/>
              <a:t>Furono attribuiti alle donne specifici campi di competenza: casa, cortile, giardino, cura dei bambini, dei lavoranti, del bestiame minuto e, infine, i settori della produzione tessile, alimentare e del commercio al dettaglio. Si ricominciò anche a parlare di istruzione femminile e nelle scuole, in parte sottratte ai religiosi, apparvero le prime maestre.</a:t>
            </a:r>
          </a:p>
          <a:p>
            <a:r>
              <a:rPr lang="it-IT" dirty="0" smtClean="0"/>
              <a:t>Molto importante fu poi la presenza delle donne nel campo della medicina e in particolare della ginecologia.</a:t>
            </a:r>
          </a:p>
          <a:p>
            <a:r>
              <a:rPr lang="it-IT" dirty="0" smtClean="0"/>
              <a:t>Il primo traguardo importante è il conseguimento del diritto di voto per il quale si batterono le suffragette   ( movimento per l’emancipazione femminile)</a:t>
            </a:r>
            <a:endParaRPr lang="it-IT" dirty="0"/>
          </a:p>
        </p:txBody>
      </p:sp>
      <p:sp>
        <p:nvSpPr>
          <p:cNvPr id="2" name="Titolo 1"/>
          <p:cNvSpPr>
            <a:spLocks noGrp="1"/>
          </p:cNvSpPr>
          <p:nvPr>
            <p:ph type="title"/>
          </p:nvPr>
        </p:nvSpPr>
        <p:spPr/>
        <p:txBody>
          <a:bodyPr>
            <a:normAutofit fontScale="90000"/>
          </a:bodyPr>
          <a:lstStyle/>
          <a:p>
            <a:r>
              <a:rPr lang="it-IT" dirty="0" smtClean="0"/>
              <a:t>   </a:t>
            </a:r>
            <a:r>
              <a:rPr lang="it-IT" sz="4800" dirty="0" smtClean="0"/>
              <a:t>Le donne durante le rivoluzioni</a:t>
            </a:r>
            <a:endParaRPr lang="it-IT" sz="4800" dirty="0"/>
          </a:p>
        </p:txBody>
      </p:sp>
      <p:pic>
        <p:nvPicPr>
          <p:cNvPr id="2050" name="Picture 2"/>
          <p:cNvPicPr>
            <a:picLocks noChangeAspect="1" noChangeArrowheads="1"/>
          </p:cNvPicPr>
          <p:nvPr/>
        </p:nvPicPr>
        <p:blipFill>
          <a:blip r:embed="rId2" cstate="print"/>
          <a:srcRect/>
          <a:stretch>
            <a:fillRect/>
          </a:stretch>
        </p:blipFill>
        <p:spPr bwMode="auto">
          <a:xfrm>
            <a:off x="6588224" y="1628800"/>
            <a:ext cx="2307881" cy="3240359"/>
          </a:xfrm>
          <a:prstGeom prst="rect">
            <a:avLst/>
          </a:prstGeom>
          <a:noFill/>
          <a:ln w="9525">
            <a:noFill/>
            <a:miter lim="800000"/>
            <a:headEnd/>
            <a:tailEnd/>
          </a:ln>
        </p:spPr>
      </p:pic>
    </p:spTree>
    <p:extLst>
      <p:ext uri="{BB962C8B-B14F-4D97-AF65-F5344CB8AC3E}">
        <p14:creationId xmlns:p14="http://schemas.microsoft.com/office/powerpoint/2010/main" val="1424660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Scale>
                                      <p:cBhvr>
                                        <p:cTn id="13"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
                                            <p:txEl>
                                              <p:pRg st="0" end="0"/>
                                            </p:txEl>
                                          </p:spTgt>
                                        </p:tgtEl>
                                        <p:attrNameLst>
                                          <p:attrName>ppt_x</p:attrName>
                                          <p:attrName>ppt_y</p:attrName>
                                        </p:attrNameLst>
                                      </p:cBhvr>
                                    </p:animMotion>
                                    <p:animEffect transition="in" filter="fade">
                                      <p:cBhvr>
                                        <p:cTn id="15" dur="1000"/>
                                        <p:tgtEl>
                                          <p:spTgt spid="3">
                                            <p:txEl>
                                              <p:pRg st="0" end="0"/>
                                            </p:txEl>
                                          </p:spTgt>
                                        </p:tgtEl>
                                      </p:cBhvr>
                                    </p:animEffect>
                                  </p:childTnLst>
                                </p:cTn>
                              </p:par>
                            </p:childTnLst>
                          </p:cTn>
                        </p:par>
                        <p:par>
                          <p:cTn id="16" fill="hold">
                            <p:stCondLst>
                              <p:cond delay="2000"/>
                            </p:stCondLst>
                            <p:childTnLst>
                              <p:par>
                                <p:cTn id="17" presetID="52"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Scale>
                                      <p:cBhvr>
                                        <p:cTn id="19"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3">
                                            <p:txEl>
                                              <p:pRg st="1" end="1"/>
                                            </p:txEl>
                                          </p:spTgt>
                                        </p:tgtEl>
                                        <p:attrNameLst>
                                          <p:attrName>ppt_x</p:attrName>
                                          <p:attrName>ppt_y</p:attrName>
                                        </p:attrNameLst>
                                      </p:cBhvr>
                                    </p:animMotion>
                                    <p:animEffect transition="in" filter="fade">
                                      <p:cBhvr>
                                        <p:cTn id="21" dur="1000"/>
                                        <p:tgtEl>
                                          <p:spTgt spid="3">
                                            <p:txEl>
                                              <p:pRg st="1" end="1"/>
                                            </p:txEl>
                                          </p:spTgt>
                                        </p:tgtEl>
                                      </p:cBhvr>
                                    </p:animEffect>
                                  </p:childTnLst>
                                </p:cTn>
                              </p:par>
                            </p:childTnLst>
                          </p:cTn>
                        </p:par>
                        <p:par>
                          <p:cTn id="22" fill="hold">
                            <p:stCondLst>
                              <p:cond delay="3000"/>
                            </p:stCondLst>
                            <p:childTnLst>
                              <p:par>
                                <p:cTn id="23" presetID="52"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Scale>
                                      <p:cBhvr>
                                        <p:cTn id="25"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3">
                                            <p:txEl>
                                              <p:pRg st="2" end="2"/>
                                            </p:txEl>
                                          </p:spTgt>
                                        </p:tgtEl>
                                        <p:attrNameLst>
                                          <p:attrName>ppt_x</p:attrName>
                                          <p:attrName>ppt_y</p:attrName>
                                        </p:attrNameLst>
                                      </p:cBhvr>
                                    </p:animMotion>
                                    <p:animEffect transition="in" filter="fade">
                                      <p:cBhvr>
                                        <p:cTn id="27" dur="1000"/>
                                        <p:tgtEl>
                                          <p:spTgt spid="3">
                                            <p:txEl>
                                              <p:pRg st="2" end="2"/>
                                            </p:txEl>
                                          </p:spTgt>
                                        </p:tgtEl>
                                      </p:cBhvr>
                                    </p:animEffect>
                                  </p:childTnLst>
                                </p:cTn>
                              </p:par>
                            </p:childTnLst>
                          </p:cTn>
                        </p:par>
                        <p:par>
                          <p:cTn id="28" fill="hold">
                            <p:stCondLst>
                              <p:cond delay="4000"/>
                            </p:stCondLst>
                            <p:childTnLst>
                              <p:par>
                                <p:cTn id="29" presetID="52"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Scale>
                                      <p:cBhvr>
                                        <p:cTn id="31"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3">
                                            <p:txEl>
                                              <p:pRg st="3" end="3"/>
                                            </p:txEl>
                                          </p:spTgt>
                                        </p:tgtEl>
                                        <p:attrNameLst>
                                          <p:attrName>ppt_x</p:attrName>
                                          <p:attrName>ppt_y</p:attrName>
                                        </p:attrNameLst>
                                      </p:cBhvr>
                                    </p:animMotion>
                                    <p:animEffect transition="in" filter="fade">
                                      <p:cBhvr>
                                        <p:cTn id="33" dur="1000"/>
                                        <p:tgtEl>
                                          <p:spTgt spid="3">
                                            <p:txEl>
                                              <p:pRg st="3" end="3"/>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050"/>
                                        </p:tgtEl>
                                        <p:attrNameLst>
                                          <p:attrName>style.visibility</p:attrName>
                                        </p:attrNameLst>
                                      </p:cBhvr>
                                      <p:to>
                                        <p:strVal val="visible"/>
                                      </p:to>
                                    </p:set>
                                    <p:animEffect transition="in" filter="fade">
                                      <p:cBhvr>
                                        <p:cTn id="36"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131840" y="1628800"/>
            <a:ext cx="5554960" cy="4467200"/>
          </a:xfrm>
        </p:spPr>
        <p:txBody>
          <a:bodyPr>
            <a:normAutofit fontScale="62500" lnSpcReduction="20000"/>
          </a:bodyPr>
          <a:lstStyle/>
          <a:p>
            <a:r>
              <a:rPr lang="it-IT" dirty="0" smtClean="0"/>
              <a:t>Il femminismo è un movimento composto da donne, che rivendicano la parità tra i sessi, ritenendo che le donne siano sempre state discriminate rispetto agli uomini e ad essi sottomesse. Tutte le società del mondo, secondo le femministe, si sono basate sul patriarcato, a cominciare dalla prima donna, Eva, che fu posta da Dio sotto l’autorità di Adamo. </a:t>
            </a:r>
            <a:br>
              <a:rPr lang="it-IT" dirty="0" smtClean="0"/>
            </a:br>
            <a:endParaRPr lang="it-IT" dirty="0" smtClean="0"/>
          </a:p>
          <a:p>
            <a:r>
              <a:rPr lang="it-IT" dirty="0" smtClean="0"/>
              <a:t>Alla base dell'ideale femminista vi è invece la convinzione che i diritti sociali e politici del cittadino prescindano totalmente dal genere sessuale cui si appartiene; le femministe hanno per questo lottato: per essere considerate alla pari con gli uomini.</a:t>
            </a:r>
            <a:br>
              <a:rPr lang="it-IT" dirty="0" smtClean="0"/>
            </a:br>
            <a:r>
              <a:rPr lang="it-IT" dirty="0" smtClean="0"/>
              <a:t>Spesso si pensa che la lotta per la conquista della parità dei sessi sia iniziata e si sia conclusa nel secolo scorso. In verità le cose non stanno affatto così, dal momento che lotta femminista è figlia della rivoluzione francese e industriale</a:t>
            </a:r>
          </a:p>
        </p:txBody>
      </p:sp>
      <p:sp>
        <p:nvSpPr>
          <p:cNvPr id="5" name="Titolo 4"/>
          <p:cNvSpPr>
            <a:spLocks noGrp="1"/>
          </p:cNvSpPr>
          <p:nvPr>
            <p:ph type="title"/>
          </p:nvPr>
        </p:nvSpPr>
        <p:spPr/>
        <p:txBody>
          <a:bodyPr/>
          <a:lstStyle/>
          <a:p>
            <a:r>
              <a:rPr lang="it-IT" dirty="0" smtClean="0"/>
              <a:t>     </a:t>
            </a:r>
            <a:r>
              <a:rPr lang="it-IT" sz="4800" dirty="0" smtClean="0"/>
              <a:t>La nascita del femminismo</a:t>
            </a:r>
            <a:endParaRPr lang="it-IT" sz="4800" dirty="0"/>
          </a:p>
        </p:txBody>
      </p:sp>
      <p:pic>
        <p:nvPicPr>
          <p:cNvPr id="3074" name="Picture 2" descr="C:\Users\Giulia\Desktop\donne-lavoro.jpg"/>
          <p:cNvPicPr>
            <a:picLocks noChangeAspect="1" noChangeArrowheads="1"/>
          </p:cNvPicPr>
          <p:nvPr/>
        </p:nvPicPr>
        <p:blipFill>
          <a:blip r:embed="rId2" cstate="print"/>
          <a:srcRect/>
          <a:stretch>
            <a:fillRect/>
          </a:stretch>
        </p:blipFill>
        <p:spPr bwMode="auto">
          <a:xfrm>
            <a:off x="539552" y="1556792"/>
            <a:ext cx="2664296" cy="3816424"/>
          </a:xfrm>
          <a:prstGeom prst="rect">
            <a:avLst/>
          </a:prstGeom>
          <a:noFill/>
        </p:spPr>
      </p:pic>
    </p:spTree>
    <p:extLst>
      <p:ext uri="{BB962C8B-B14F-4D97-AF65-F5344CB8AC3E}">
        <p14:creationId xmlns:p14="http://schemas.microsoft.com/office/powerpoint/2010/main" val="4065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Scale>
                                      <p:cBhvr>
                                        <p:cTn id="13"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
                                            <p:txEl>
                                              <p:pRg st="0" end="0"/>
                                            </p:txEl>
                                          </p:spTgt>
                                        </p:tgtEl>
                                        <p:attrNameLst>
                                          <p:attrName>ppt_x</p:attrName>
                                          <p:attrName>ppt_y</p:attrName>
                                        </p:attrNameLst>
                                      </p:cBhvr>
                                    </p:animMotion>
                                    <p:animEffect transition="in" filter="fade">
                                      <p:cBhvr>
                                        <p:cTn id="15" dur="1000"/>
                                        <p:tgtEl>
                                          <p:spTgt spid="3">
                                            <p:txEl>
                                              <p:pRg st="0" end="0"/>
                                            </p:txEl>
                                          </p:spTgt>
                                        </p:tgtEl>
                                      </p:cBhvr>
                                    </p:animEffect>
                                  </p:childTnLst>
                                </p:cTn>
                              </p:par>
                            </p:childTnLst>
                          </p:cTn>
                        </p:par>
                        <p:par>
                          <p:cTn id="16" fill="hold">
                            <p:stCondLst>
                              <p:cond delay="2000"/>
                            </p:stCondLst>
                            <p:childTnLst>
                              <p:par>
                                <p:cTn id="17" presetID="52"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Scale>
                                      <p:cBhvr>
                                        <p:cTn id="19"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3">
                                            <p:txEl>
                                              <p:pRg st="1" end="1"/>
                                            </p:txEl>
                                          </p:spTgt>
                                        </p:tgtEl>
                                        <p:attrNameLst>
                                          <p:attrName>ppt_x</p:attrName>
                                          <p:attrName>ppt_y</p:attrName>
                                        </p:attrNameLst>
                                      </p:cBhvr>
                                    </p:animMotion>
                                    <p:animEffect transition="in" filter="fade">
                                      <p:cBhvr>
                                        <p:cTn id="21" dur="1000"/>
                                        <p:tgtEl>
                                          <p:spTgt spid="3">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074"/>
                                        </p:tgtEl>
                                        <p:attrNameLst>
                                          <p:attrName>style.visibility</p:attrName>
                                        </p:attrNameLst>
                                      </p:cBhvr>
                                      <p:to>
                                        <p:strVal val="visible"/>
                                      </p:to>
                                    </p:set>
                                    <p:animEffect transition="in" filter="fade">
                                      <p:cBhvr>
                                        <p:cTn id="24"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             </a:t>
            </a:r>
            <a:r>
              <a:rPr lang="it-IT" sz="4800" dirty="0" smtClean="0"/>
              <a:t>La situazione attuale</a:t>
            </a:r>
            <a:endParaRPr lang="it-IT" sz="4800" dirty="0"/>
          </a:p>
        </p:txBody>
      </p:sp>
      <p:sp>
        <p:nvSpPr>
          <p:cNvPr id="9" name="Segnaposto contenuto 8"/>
          <p:cNvSpPr>
            <a:spLocks noGrp="1"/>
          </p:cNvSpPr>
          <p:nvPr>
            <p:ph idx="1"/>
          </p:nvPr>
        </p:nvSpPr>
        <p:spPr/>
        <p:txBody>
          <a:bodyPr/>
          <a:lstStyle/>
          <a:p>
            <a:r>
              <a:rPr lang="it-IT" dirty="0" smtClean="0"/>
              <a:t>Indubbiamente la vita delle donne oggi è molto diversa da quella delle loro antenate e non solo nell'Occidente: le donne stanno facendo passi avanti anche in Sud America ed in Estremo Oriente e cercano di mantenere le loro conquiste. Invece in zone come il Medio Oriente, l'Africa ed il subcontinente Indiano la loro condizione è ancora difficile e la parità ancora un sogno.</a:t>
            </a:r>
            <a:endParaRPr lang="it-IT" dirty="0"/>
          </a:p>
        </p:txBody>
      </p:sp>
    </p:spTree>
    <p:extLst>
      <p:ext uri="{BB962C8B-B14F-4D97-AF65-F5344CB8AC3E}">
        <p14:creationId xmlns:p14="http://schemas.microsoft.com/office/powerpoint/2010/main" val="313480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Scale>
                                      <p:cBhvr>
                                        <p:cTn id="13" dur="1000" decel="50000" fill="hold">
                                          <p:stCondLst>
                                            <p:cond delay="0"/>
                                          </p:stCondLst>
                                        </p:cTn>
                                        <p:tgtEl>
                                          <p:spTgt spid="9">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9">
                                            <p:txEl>
                                              <p:pRg st="0" end="0"/>
                                            </p:txEl>
                                          </p:spTgt>
                                        </p:tgtEl>
                                        <p:attrNameLst>
                                          <p:attrName>ppt_x</p:attrName>
                                          <p:attrName>ppt_y</p:attrName>
                                        </p:attrNameLst>
                                      </p:cBhvr>
                                    </p:animMotion>
                                    <p:animEffect transition="in" filter="fade">
                                      <p:cBhvr>
                                        <p:cTn id="15"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1524000"/>
            <a:ext cx="4906888" cy="4641304"/>
          </a:xfrm>
        </p:spPr>
        <p:txBody>
          <a:bodyPr>
            <a:normAutofit fontScale="70000" lnSpcReduction="20000"/>
          </a:bodyPr>
          <a:lstStyle/>
          <a:p>
            <a:r>
              <a:rPr lang="it-IT" dirty="0" smtClean="0"/>
              <a:t>La civiltà islamica reputa la donna come una cittadina di classe inferiore, sottomessa alla volontà dell'uomo. In alcuni paesi di cultura islamica non c'è un profondo livello di discriminazione, come ad esempio in Tunisia, dove le donne sono libere di vestire come vogliono e hanno ottenuto molti diritti che le rendono quasi pari all'uomo.</a:t>
            </a:r>
            <a:br>
              <a:rPr lang="it-IT" dirty="0" smtClean="0"/>
            </a:br>
            <a:endParaRPr lang="it-IT" dirty="0" smtClean="0"/>
          </a:p>
          <a:p>
            <a:r>
              <a:rPr lang="it-IT" dirty="0" smtClean="0"/>
              <a:t>In altri paesi il livello di discriminazione è ben più forte: in Algeria le donne vengono violentate e uccise dai fondamentalisti islamici, in Afganistan le donne sono "sepolte" in un burqa, un abito che non lascia nemmeno intravedere gli occhi.</a:t>
            </a:r>
            <a:br>
              <a:rPr lang="it-IT" dirty="0" smtClean="0"/>
            </a:br>
            <a:r>
              <a:rPr lang="it-IT" dirty="0" smtClean="0"/>
              <a:t>Possiamo quindi affermare che la condizione della donna è strettamente legata sia alla storia del paese in cui vive sia al paese stesso.</a:t>
            </a:r>
            <a:endParaRPr lang="it-IT" dirty="0"/>
          </a:p>
        </p:txBody>
      </p:sp>
      <p:sp>
        <p:nvSpPr>
          <p:cNvPr id="3" name="Titolo 2"/>
          <p:cNvSpPr>
            <a:spLocks noGrp="1"/>
          </p:cNvSpPr>
          <p:nvPr>
            <p:ph type="title"/>
          </p:nvPr>
        </p:nvSpPr>
        <p:spPr/>
        <p:txBody>
          <a:bodyPr>
            <a:normAutofit/>
          </a:bodyPr>
          <a:lstStyle/>
          <a:p>
            <a:r>
              <a:rPr lang="it-IT" sz="4400" dirty="0" smtClean="0"/>
              <a:t>     La donna nella civiltà islamica</a:t>
            </a:r>
            <a:endParaRPr lang="it-IT" sz="4400" dirty="0"/>
          </a:p>
        </p:txBody>
      </p:sp>
      <p:pic>
        <p:nvPicPr>
          <p:cNvPr id="5122" name="Picture 2"/>
          <p:cNvPicPr>
            <a:picLocks noChangeAspect="1" noChangeArrowheads="1"/>
          </p:cNvPicPr>
          <p:nvPr/>
        </p:nvPicPr>
        <p:blipFill>
          <a:blip r:embed="rId2" cstate="print"/>
          <a:srcRect/>
          <a:stretch>
            <a:fillRect/>
          </a:stretch>
        </p:blipFill>
        <p:spPr bwMode="auto">
          <a:xfrm>
            <a:off x="5220072" y="2132856"/>
            <a:ext cx="3453596" cy="2592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Scale>
                                      <p:cBhvr>
                                        <p:cTn id="13" dur="1000" decel="50000" fill="hold">
                                          <p:stCondLst>
                                            <p:cond delay="0"/>
                                          </p:stCondLst>
                                        </p:cTn>
                                        <p:tgtEl>
                                          <p:spTgt spid="2">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2">
                                            <p:txEl>
                                              <p:pRg st="0" end="0"/>
                                            </p:txEl>
                                          </p:spTgt>
                                        </p:tgtEl>
                                        <p:attrNameLst>
                                          <p:attrName>ppt_x</p:attrName>
                                          <p:attrName>ppt_y</p:attrName>
                                        </p:attrNameLst>
                                      </p:cBhvr>
                                    </p:animMotion>
                                    <p:animEffect transition="in" filter="fade">
                                      <p:cBhvr>
                                        <p:cTn id="15" dur="1000"/>
                                        <p:tgtEl>
                                          <p:spTgt spid="2">
                                            <p:txEl>
                                              <p:pRg st="0" end="0"/>
                                            </p:txEl>
                                          </p:spTgt>
                                        </p:tgtEl>
                                      </p:cBhvr>
                                    </p:animEffect>
                                  </p:childTnLst>
                                </p:cTn>
                              </p:par>
                            </p:childTnLst>
                          </p:cTn>
                        </p:par>
                        <p:par>
                          <p:cTn id="16" fill="hold">
                            <p:stCondLst>
                              <p:cond delay="2000"/>
                            </p:stCondLst>
                            <p:childTnLst>
                              <p:par>
                                <p:cTn id="17" presetID="52" presetClass="entr" presetSubtype="0" fill="hold" grpId="0" nodeType="after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Scale>
                                      <p:cBhvr>
                                        <p:cTn id="19" dur="1000" decel="50000" fill="hold">
                                          <p:stCondLst>
                                            <p:cond delay="0"/>
                                          </p:stCondLst>
                                        </p:cTn>
                                        <p:tgtEl>
                                          <p:spTgt spid="2">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2">
                                            <p:txEl>
                                              <p:pRg st="1" end="1"/>
                                            </p:txEl>
                                          </p:spTgt>
                                        </p:tgtEl>
                                        <p:attrNameLst>
                                          <p:attrName>ppt_x</p:attrName>
                                          <p:attrName>ppt_y</p:attrName>
                                        </p:attrNameLst>
                                      </p:cBhvr>
                                    </p:animMotion>
                                    <p:animEffect transition="in" filter="fade">
                                      <p:cBhvr>
                                        <p:cTn id="21" dur="1000"/>
                                        <p:tgtEl>
                                          <p:spTgt spid="2">
                                            <p:txEl>
                                              <p:pRg st="1" end="1"/>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122"/>
                                        </p:tgtEl>
                                        <p:attrNameLst>
                                          <p:attrName>style.visibility</p:attrName>
                                        </p:attrNameLst>
                                      </p:cBhvr>
                                      <p:to>
                                        <p:strVal val="visible"/>
                                      </p:to>
                                    </p:set>
                                    <p:animEffect transition="in" filter="fade">
                                      <p:cBhvr>
                                        <p:cTn id="24"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rta">
  <a:themeElements>
    <a:clrScheme name="Carta">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art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rta">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340</TotalTime>
  <Words>1285</Words>
  <Application>Microsoft Office PowerPoint</Application>
  <PresentationFormat>Presentazione su schermo (4:3)</PresentationFormat>
  <Paragraphs>57</Paragraphs>
  <Slides>20</Slides>
  <Notes>0</Notes>
  <HiddenSlides>0</HiddenSlides>
  <MMClips>0</MMClips>
  <ScaleCrop>false</ScaleCrop>
  <HeadingPairs>
    <vt:vector size="4" baseType="variant">
      <vt:variant>
        <vt:lpstr>Tema</vt:lpstr>
      </vt:variant>
      <vt:variant>
        <vt:i4>1</vt:i4>
      </vt:variant>
      <vt:variant>
        <vt:lpstr>Titoli diapositive</vt:lpstr>
      </vt:variant>
      <vt:variant>
        <vt:i4>20</vt:i4>
      </vt:variant>
    </vt:vector>
  </HeadingPairs>
  <TitlesOfParts>
    <vt:vector size="21" baseType="lpstr">
      <vt:lpstr>Carta</vt:lpstr>
      <vt:lpstr>La condizione della donna nel mondo</vt:lpstr>
      <vt:lpstr>La donna nel passato</vt:lpstr>
      <vt:lpstr>Presentazione standard di PowerPoint</vt:lpstr>
      <vt:lpstr>Presentazione standard di PowerPoint</vt:lpstr>
      <vt:lpstr>Presentazione standard di PowerPoint</vt:lpstr>
      <vt:lpstr>   Le donne durante le rivoluzioni</vt:lpstr>
      <vt:lpstr>     La nascita del femminismo</vt:lpstr>
      <vt:lpstr>             La situazione attuale</vt:lpstr>
      <vt:lpstr>     La donna nella civiltà islamica</vt:lpstr>
      <vt:lpstr>Presentazione standard di PowerPoint</vt:lpstr>
      <vt:lpstr>Presentazione standard di PowerPoint</vt:lpstr>
      <vt:lpstr>Come  è possibile fermare tutto questo?</vt:lpstr>
      <vt:lpstr> Condizione della donna Occidentale</vt:lpstr>
      <vt:lpstr>      La violenza sulle donne</vt:lpstr>
      <vt:lpstr>           Proteggiamo le donne!</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Alessandro</dc:creator>
  <cp:lastModifiedBy>ISTITUTO COMPRENSIVO</cp:lastModifiedBy>
  <cp:revision>34</cp:revision>
  <dcterms:created xsi:type="dcterms:W3CDTF">2012-03-13T14:50:54Z</dcterms:created>
  <dcterms:modified xsi:type="dcterms:W3CDTF">2016-11-24T11:50:39Z</dcterms:modified>
</cp:coreProperties>
</file>